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60" r:id="rId2"/>
    <p:sldId id="261" r:id="rId3"/>
    <p:sldId id="262" r:id="rId4"/>
    <p:sldId id="264" r:id="rId5"/>
    <p:sldId id="265" r:id="rId6"/>
    <p:sldId id="270" r:id="rId7"/>
    <p:sldId id="271"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Lst>
  <p:sldSz cx="9144000" cy="5143500" type="screen16x9"/>
  <p:notesSz cx="6858000" cy="9144000"/>
  <p:embeddedFontLst>
    <p:embeddedFont>
      <p:font typeface="Black Ops One"/>
      <p:regular r:id="rId42"/>
    </p:embeddedFont>
    <p:embeddedFont>
      <p:font typeface="Patua One"/>
      <p:regular r:id="rId43"/>
    </p:embeddedFont>
    <p:embeddedFont>
      <p:font typeface="Patrick Hand"/>
      <p:regular r:id="rId44"/>
    </p:embeddedFont>
    <p:embeddedFont>
      <p:font typeface="Nunito"/>
      <p:regular r:id="rId45"/>
      <p:bold r:id="rId46"/>
      <p:italic r:id="rId47"/>
      <p:boldItalic r:id="rId48"/>
    </p:embeddedFont>
    <p:embeddedFont>
      <p:font typeface="Permanent Marker"/>
      <p:regular r:id="rId49"/>
    </p:embeddedFont>
    <p:embeddedFont>
      <p:font typeface="Bungee"/>
      <p:regular r:id="rId50"/>
    </p:embeddedFont>
    <p:embeddedFont>
      <p:font typeface="Kaushan Script"/>
      <p:regular r:id="rId51"/>
    </p:embeddedFont>
    <p:embeddedFont>
      <p:font typeface="Kreon"/>
      <p:regular r:id="rId52"/>
      <p:bold r:id="rId53"/>
    </p:embeddedFont>
    <p:embeddedFont>
      <p:font typeface="Lemon"/>
      <p:regular r:id="rId54"/>
    </p:embeddedFont>
    <p:embeddedFont>
      <p:font typeface="Aclonica"/>
      <p:regular r:id="rId55"/>
    </p:embeddedFont>
    <p:embeddedFont>
      <p:font typeface="Alfa Slab One"/>
      <p:regular r:id="rId56"/>
    </p:embeddedFont>
    <p:embeddedFont>
      <p:font typeface="Cabin Sketch"/>
      <p:regular r:id="rId57"/>
      <p:bold r:id="rId58"/>
    </p:embeddedFont>
    <p:embeddedFont>
      <p:font typeface="Audiowide"/>
      <p:regular r:id="rId59"/>
    </p:embeddedFont>
    <p:embeddedFont>
      <p:font typeface="Bevan"/>
      <p:regular r:id="rId60"/>
    </p:embeddedFont>
    <p:embeddedFont>
      <p:font typeface="Arvo"/>
      <p:regular r:id="rId61"/>
      <p:bold r:id="rId62"/>
      <p:italic r:id="rId63"/>
      <p:boldItalic r:id="rId64"/>
    </p:embeddedFont>
    <p:embeddedFont>
      <p:font typeface="Righteous"/>
      <p:regular r:id="rId65"/>
    </p:embeddedFont>
    <p:embeddedFont>
      <p:font typeface="Satisfy"/>
      <p:regular r:id="rId66"/>
    </p:embeddedFont>
    <p:embeddedFont>
      <p:font typeface="Dancing Script"/>
      <p:regular r:id="rId67"/>
      <p:bold r:id="rId68"/>
    </p:embeddedFont>
    <p:embeddedFont>
      <p:font typeface="Luckiest Guy"/>
      <p:regular r:id="rId69"/>
    </p:embeddedFont>
    <p:embeddedFont>
      <p:font typeface="Bowlby One SC"/>
      <p:regular r:id="rId70"/>
    </p:embeddedFont>
    <p:embeddedFont>
      <p:font typeface="Comfortaa"/>
      <p:regular r:id="rId71"/>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nie hartil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7C42135-F431-4AB8-AC8E-2195588661EB}">
  <a:tblStyle styleId="{A7C42135-F431-4AB8-AC8E-2195588661E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599"/>
  </p:normalViewPr>
  <p:slideViewPr>
    <p:cSldViewPr snapToGrid="0">
      <p:cViewPr varScale="1">
        <p:scale>
          <a:sx n="124" d="100"/>
          <a:sy n="124" d="100"/>
        </p:scale>
        <p:origin x="74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72" Type="http://schemas.openxmlformats.org/officeDocument/2006/relationships/font" Target="fonts/font3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30.fntdata"/><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30T20:39:47.786" idx="1">
    <p:pos x="3033" y="46"/>
    <p:text>Image from: 
https://www.nytimes.com/2020/03/29/nyregion/coronavirus-new-york-schools-remote-learning.html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2569839cd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82569839c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826c41a84e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826c41a84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6c41a84e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6c41a8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26c41a84e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26c41a84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26c41a84e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826c41a84e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2569839cd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2569839c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26c41a84e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26c41a84e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26c41a84e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26c41a84e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26c41a84e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26c41a84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2569839cd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2569839cd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26c41a84e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26c41a84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2569839cd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2569839c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2569839cd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2569839cd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2569839cd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2569839cd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2569839cd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2569839cd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2569839cd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2569839cd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26f47c2f1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26f47c2f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26f47c2f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26f47c2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26f47c2f1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26f47c2f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26f47c2f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26f47c2f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26f47c2f1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26f47c2f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82569839cd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82569839cd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2569839cd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2569839c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26c41a84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26c41a84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82569839cd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82569839cd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Regular Office Hours on Zoom will be made available by teachers so that students can get tutoring and support in the coursework. Those office hours and links to the zoom meetings will be posted in each course Canvas page.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26c41a84e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26c41a84e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2569839cd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82569839c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26c41a84e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26c41a84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82569839cd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82569839c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2569839cd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82569839c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2569839cd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2569839c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2569839cd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82569839c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82569839cd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82569839c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2569839cd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2569839c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2569839cd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2569839cd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2569839cd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2569839c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26c41a84e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26c41a84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2569839cd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82569839cd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2569839cd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2569839c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support.google.com/chrome/answer/2364824?co=GENIE.Platform%3DDesktop&amp;hl=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hyperlink" Target="http://asdk12.instructure.com" TargetMode="External"/><Relationship Id="rId5" Type="http://schemas.openxmlformats.org/officeDocument/2006/relationships/hyperlink" Target="http://asdk12.org/students" TargetMode="External"/><Relationship Id="rId4" Type="http://schemas.openxmlformats.org/officeDocument/2006/relationships/hyperlink" Target="http://asdk12.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comments" Target="../comments/commen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help.asdk12.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hyperlink" Target="https://www.asdk12.org/Page/15118"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3" Type="http://schemas.openxmlformats.org/officeDocument/2006/relationships/hyperlink" Target="https://www.asdk12.org/Page/15108" TargetMode="External"/><Relationship Id="rId7" Type="http://schemas.openxmlformats.org/officeDocument/2006/relationships/hyperlink" Target="https://www.cdc.gov/"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dhss.alaska.gov/dph/Epi/id/Pages/COVID-19/default.aspx" TargetMode="External"/><Relationship Id="rId5" Type="http://schemas.openxmlformats.org/officeDocument/2006/relationships/hyperlink" Target="https://hub.jhu.edu/2020/01/23/coronavirus-outbreak-mapping-tool-649-em1-art1-dtd-health/" TargetMode="External"/><Relationship Id="rId4" Type="http://schemas.openxmlformats.org/officeDocument/2006/relationships/hyperlink" Target="https://covid-response-moa-muniorg.hub.arcgis.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latin typeface="Luckiest Guy"/>
                <a:ea typeface="Luckiest Guy"/>
                <a:cs typeface="Luckiest Guy"/>
                <a:sym typeface="Luckiest Guy"/>
              </a:rPr>
              <a:t>ZOOM  Meeting </a:t>
            </a:r>
            <a:endParaRPr sz="6000">
              <a:latin typeface="Luckiest Guy"/>
              <a:ea typeface="Luckiest Guy"/>
              <a:cs typeface="Luckiest Guy"/>
              <a:sym typeface="Luckiest Guy"/>
            </a:endParaRPr>
          </a:p>
          <a:p>
            <a:pPr marL="0" lvl="0" indent="0" algn="ctr" rtl="0">
              <a:spcBef>
                <a:spcPts val="0"/>
              </a:spcBef>
              <a:spcAft>
                <a:spcPts val="0"/>
              </a:spcAft>
              <a:buNone/>
            </a:pPr>
            <a:r>
              <a:rPr lang="en" sz="6000">
                <a:latin typeface="Luckiest Guy"/>
                <a:ea typeface="Luckiest Guy"/>
                <a:cs typeface="Luckiest Guy"/>
                <a:sym typeface="Luckiest Guy"/>
              </a:rPr>
              <a:t>Expectations</a:t>
            </a:r>
            <a:endParaRPr sz="6000">
              <a:latin typeface="Luckiest Guy"/>
              <a:ea typeface="Luckiest Guy"/>
              <a:cs typeface="Luckiest Guy"/>
              <a:sym typeface="Luckiest Gu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2"/>
          <p:cNvPicPr preferRelativeResize="0"/>
          <p:nvPr/>
        </p:nvPicPr>
        <p:blipFill rotWithShape="1">
          <a:blip r:embed="rId3">
            <a:alphaModFix/>
          </a:blip>
          <a:srcRect/>
          <a:stretch/>
        </p:blipFill>
        <p:spPr>
          <a:xfrm>
            <a:off x="259775" y="152400"/>
            <a:ext cx="7207824" cy="4821075"/>
          </a:xfrm>
          <a:prstGeom prst="rect">
            <a:avLst/>
          </a:prstGeom>
          <a:noFill/>
          <a:ln>
            <a:noFill/>
          </a:ln>
        </p:spPr>
      </p:pic>
      <p:sp>
        <p:nvSpPr>
          <p:cNvPr id="160" name="Google Shape;160;p32"/>
          <p:cNvSpPr txBox="1">
            <a:spLocks noGrp="1"/>
          </p:cNvSpPr>
          <p:nvPr>
            <p:ph type="title"/>
          </p:nvPr>
        </p:nvSpPr>
        <p:spPr>
          <a:xfrm>
            <a:off x="4279400" y="257700"/>
            <a:ext cx="4567500" cy="4692000"/>
          </a:xfrm>
          <a:prstGeom prst="rect">
            <a:avLst/>
          </a:prstGeom>
          <a:solidFill>
            <a:srgbClr val="679656">
              <a:alpha val="4525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Kaushan Script"/>
                <a:ea typeface="Kaushan Script"/>
                <a:cs typeface="Kaushan Script"/>
                <a:sym typeface="Kaushan Script"/>
              </a:rPr>
              <a:t>I’m tired of having to remember all these places to login and having to login over and over and over and over...</a:t>
            </a:r>
            <a:endParaRPr sz="4000">
              <a:latin typeface="Kaushan Script"/>
              <a:ea typeface="Kaushan Script"/>
              <a:cs typeface="Kaushan Script"/>
              <a:sym typeface="Kaushan Scrip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3"/>
          <p:cNvSpPr txBox="1">
            <a:spLocks noGrp="1"/>
          </p:cNvSpPr>
          <p:nvPr>
            <p:ph type="title"/>
          </p:nvPr>
        </p:nvSpPr>
        <p:spPr>
          <a:xfrm>
            <a:off x="324000" y="243575"/>
            <a:ext cx="5902200" cy="15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9900"/>
                </a:solidFill>
                <a:latin typeface="Arvo"/>
                <a:ea typeface="Arvo"/>
                <a:cs typeface="Arvo"/>
                <a:sym typeface="Arvo"/>
              </a:rPr>
              <a:t>Google Chrome</a:t>
            </a:r>
            <a:r>
              <a:rPr lang="en">
                <a:latin typeface="Arvo"/>
                <a:ea typeface="Arvo"/>
                <a:cs typeface="Arvo"/>
                <a:sym typeface="Arvo"/>
              </a:rPr>
              <a:t> Browser </a:t>
            </a:r>
            <a:endParaRPr>
              <a:latin typeface="Arvo"/>
              <a:ea typeface="Arvo"/>
              <a:cs typeface="Arvo"/>
              <a:sym typeface="Arvo"/>
            </a:endParaRPr>
          </a:p>
          <a:p>
            <a:pPr marL="0" lvl="0" indent="0" algn="ctr" rtl="0">
              <a:spcBef>
                <a:spcPts val="0"/>
              </a:spcBef>
              <a:spcAft>
                <a:spcPts val="0"/>
              </a:spcAft>
              <a:buNone/>
            </a:pPr>
            <a:r>
              <a:rPr lang="en">
                <a:latin typeface="Arvo"/>
                <a:ea typeface="Arvo"/>
                <a:cs typeface="Arvo"/>
                <a:sym typeface="Arvo"/>
              </a:rPr>
              <a:t>Add “</a:t>
            </a:r>
            <a:r>
              <a:rPr lang="en">
                <a:solidFill>
                  <a:srgbClr val="FF00FF"/>
                </a:solidFill>
                <a:latin typeface="Arvo"/>
                <a:ea typeface="Arvo"/>
                <a:cs typeface="Arvo"/>
                <a:sym typeface="Arvo"/>
              </a:rPr>
              <a:t>PEOPLE</a:t>
            </a:r>
            <a:r>
              <a:rPr lang="en">
                <a:latin typeface="Arvo"/>
                <a:ea typeface="Arvo"/>
                <a:cs typeface="Arvo"/>
                <a:sym typeface="Arvo"/>
              </a:rPr>
              <a:t>” option</a:t>
            </a:r>
            <a:endParaRPr>
              <a:latin typeface="Arvo"/>
              <a:ea typeface="Arvo"/>
              <a:cs typeface="Arvo"/>
              <a:sym typeface="Arvo"/>
            </a:endParaRPr>
          </a:p>
        </p:txBody>
      </p:sp>
      <p:pic>
        <p:nvPicPr>
          <p:cNvPr id="166" name="Google Shape;166;p33"/>
          <p:cNvPicPr preferRelativeResize="0"/>
          <p:nvPr/>
        </p:nvPicPr>
        <p:blipFill>
          <a:blip r:embed="rId3">
            <a:alphaModFix/>
          </a:blip>
          <a:stretch>
            <a:fillRect/>
          </a:stretch>
        </p:blipFill>
        <p:spPr>
          <a:xfrm>
            <a:off x="718450" y="1887275"/>
            <a:ext cx="1895475" cy="2914650"/>
          </a:xfrm>
          <a:prstGeom prst="rect">
            <a:avLst/>
          </a:prstGeom>
          <a:noFill/>
          <a:ln>
            <a:noFill/>
          </a:ln>
        </p:spPr>
      </p:pic>
      <p:cxnSp>
        <p:nvCxnSpPr>
          <p:cNvPr id="167" name="Google Shape;167;p33"/>
          <p:cNvCxnSpPr>
            <a:endCxn id="166" idx="0"/>
          </p:cNvCxnSpPr>
          <p:nvPr/>
        </p:nvCxnSpPr>
        <p:spPr>
          <a:xfrm rot="10800000">
            <a:off x="1666188" y="1887275"/>
            <a:ext cx="4240200" cy="426000"/>
          </a:xfrm>
          <a:prstGeom prst="straightConnector1">
            <a:avLst/>
          </a:prstGeom>
          <a:noFill/>
          <a:ln w="76200" cap="flat" cmpd="sng">
            <a:solidFill>
              <a:srgbClr val="FF0000"/>
            </a:solidFill>
            <a:prstDash val="solid"/>
            <a:round/>
            <a:headEnd type="none" w="med" len="med"/>
            <a:tailEnd type="stealth" w="med" len="med"/>
          </a:ln>
        </p:spPr>
      </p:cxnSp>
      <p:sp>
        <p:nvSpPr>
          <p:cNvPr id="168" name="Google Shape;168;p33"/>
          <p:cNvSpPr txBox="1"/>
          <p:nvPr/>
        </p:nvSpPr>
        <p:spPr>
          <a:xfrm>
            <a:off x="4725125" y="2879375"/>
            <a:ext cx="3063900" cy="19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Arvo"/>
                <a:ea typeface="Arvo"/>
                <a:cs typeface="Arvo"/>
                <a:sym typeface="Arvo"/>
              </a:rPr>
              <a:t>First, click on PEOPLE in your Google Chrome browser. </a:t>
            </a:r>
            <a:endParaRPr>
              <a:solidFill>
                <a:srgbClr val="FFFFFF"/>
              </a:solidFill>
              <a:latin typeface="Arvo"/>
              <a:ea typeface="Arvo"/>
              <a:cs typeface="Arvo"/>
              <a:sym typeface="Arvo"/>
            </a:endParaRPr>
          </a:p>
          <a:p>
            <a:pPr marL="0" lvl="0" indent="0" algn="l" rtl="0">
              <a:spcBef>
                <a:spcPts val="0"/>
              </a:spcBef>
              <a:spcAft>
                <a:spcPts val="0"/>
              </a:spcAft>
              <a:buNone/>
            </a:pPr>
            <a:endParaRPr>
              <a:solidFill>
                <a:srgbClr val="FFFFFF"/>
              </a:solidFill>
              <a:latin typeface="Arvo"/>
              <a:ea typeface="Arvo"/>
              <a:cs typeface="Arvo"/>
              <a:sym typeface="Arvo"/>
            </a:endParaRPr>
          </a:p>
          <a:p>
            <a:pPr marL="0" lvl="0" indent="0" algn="l" rtl="0">
              <a:spcBef>
                <a:spcPts val="0"/>
              </a:spcBef>
              <a:spcAft>
                <a:spcPts val="0"/>
              </a:spcAft>
              <a:buNone/>
            </a:pPr>
            <a:r>
              <a:rPr lang="en">
                <a:solidFill>
                  <a:srgbClr val="FFFFFF"/>
                </a:solidFill>
                <a:latin typeface="Arvo"/>
                <a:ea typeface="Arvo"/>
                <a:cs typeface="Arvo"/>
                <a:sym typeface="Arvo"/>
              </a:rPr>
              <a:t>Or, depending on device, go to ADD “people” or new user in your profile settings.</a:t>
            </a:r>
            <a:endParaRPr>
              <a:solidFill>
                <a:srgbClr val="FFFFFF"/>
              </a:solidFill>
              <a:latin typeface="Arvo"/>
              <a:ea typeface="Arvo"/>
              <a:cs typeface="Arvo"/>
              <a:sym typeface="Arvo"/>
            </a:endParaRPr>
          </a:p>
        </p:txBody>
      </p:sp>
      <p:sp>
        <p:nvSpPr>
          <p:cNvPr id="169" name="Google Shape;169;p33"/>
          <p:cNvSpPr txBox="1"/>
          <p:nvPr/>
        </p:nvSpPr>
        <p:spPr>
          <a:xfrm>
            <a:off x="6632400" y="352025"/>
            <a:ext cx="2387100" cy="130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hlinkClick r:id="rId4"/>
              </a:rPr>
              <a:t>LINK to Google Chrome Help Page on this topic</a:t>
            </a:r>
            <a:endParaRPr sz="1800">
              <a:solidFill>
                <a:srgbClr val="00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5" name="Google Shape;175;p34"/>
          <p:cNvPicPr preferRelativeResize="0"/>
          <p:nvPr/>
        </p:nvPicPr>
        <p:blipFill>
          <a:blip r:embed="rId3">
            <a:alphaModFix/>
          </a:blip>
          <a:stretch>
            <a:fillRect/>
          </a:stretch>
        </p:blipFill>
        <p:spPr>
          <a:xfrm>
            <a:off x="271149" y="0"/>
            <a:ext cx="8640651" cy="5143500"/>
          </a:xfrm>
          <a:prstGeom prst="rect">
            <a:avLst/>
          </a:prstGeom>
          <a:noFill/>
          <a:ln>
            <a:noFill/>
          </a:ln>
        </p:spPr>
      </p:pic>
      <p:sp>
        <p:nvSpPr>
          <p:cNvPr id="176" name="Google Shape;176;p34"/>
          <p:cNvSpPr txBox="1"/>
          <p:nvPr/>
        </p:nvSpPr>
        <p:spPr>
          <a:xfrm>
            <a:off x="1082850" y="319925"/>
            <a:ext cx="4417500" cy="738300"/>
          </a:xfrm>
          <a:prstGeom prst="rect">
            <a:avLst/>
          </a:prstGeom>
          <a:solidFill>
            <a:srgbClr val="CCCC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674EA7"/>
                </a:solidFill>
                <a:latin typeface="Arvo"/>
                <a:ea typeface="Arvo"/>
                <a:cs typeface="Arvo"/>
                <a:sym typeface="Arvo"/>
              </a:rPr>
              <a:t>Click on the link “Already a Chrome User? Sign in”</a:t>
            </a:r>
            <a:endParaRPr sz="2000">
              <a:solidFill>
                <a:srgbClr val="674EA7"/>
              </a:solidFill>
              <a:latin typeface="Arvo"/>
              <a:ea typeface="Arvo"/>
              <a:cs typeface="Arvo"/>
              <a:sym typeface="Arv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5"/>
          <p:cNvSpPr txBox="1">
            <a:spLocks noGrp="1"/>
          </p:cNvSpPr>
          <p:nvPr>
            <p:ph type="title"/>
          </p:nvPr>
        </p:nvSpPr>
        <p:spPr>
          <a:xfrm>
            <a:off x="4626700" y="228400"/>
            <a:ext cx="4517400" cy="14397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AutoNum type="arabicPeriod"/>
            </a:pPr>
            <a:r>
              <a:rPr lang="en" sz="1800"/>
              <a:t>First, Login with last.first@asdk12.net</a:t>
            </a:r>
            <a:endParaRPr sz="1800"/>
          </a:p>
          <a:p>
            <a:pPr marL="457200" lvl="0" indent="0" algn="l" rtl="0">
              <a:spcBef>
                <a:spcPts val="0"/>
              </a:spcBef>
              <a:spcAft>
                <a:spcPts val="0"/>
              </a:spcAft>
              <a:buNone/>
            </a:pPr>
            <a:endParaRPr sz="1800"/>
          </a:p>
          <a:p>
            <a:pPr marL="457200" lvl="0" indent="-342900" algn="l" rtl="0">
              <a:spcBef>
                <a:spcPts val="0"/>
              </a:spcBef>
              <a:spcAft>
                <a:spcPts val="0"/>
              </a:spcAft>
              <a:buSzPts val="1800"/>
              <a:buAutoNum type="arabicPeriod"/>
            </a:pPr>
            <a:r>
              <a:rPr lang="en" sz="1800"/>
              <a:t>Then, Login with username and ID #</a:t>
            </a:r>
            <a:endParaRPr sz="1800"/>
          </a:p>
        </p:txBody>
      </p:sp>
      <p:pic>
        <p:nvPicPr>
          <p:cNvPr id="182" name="Google Shape;182;p35"/>
          <p:cNvPicPr preferRelativeResize="0"/>
          <p:nvPr/>
        </p:nvPicPr>
        <p:blipFill rotWithShape="1">
          <a:blip r:embed="rId3">
            <a:alphaModFix/>
          </a:blip>
          <a:srcRect l="5855" b="9165"/>
          <a:stretch/>
        </p:blipFill>
        <p:spPr>
          <a:xfrm>
            <a:off x="230575" y="228400"/>
            <a:ext cx="4265225" cy="4625793"/>
          </a:xfrm>
          <a:prstGeom prst="rect">
            <a:avLst/>
          </a:prstGeom>
          <a:noFill/>
          <a:ln>
            <a:noFill/>
          </a:ln>
        </p:spPr>
      </p:pic>
      <p:pic>
        <p:nvPicPr>
          <p:cNvPr id="183" name="Google Shape;183;p35"/>
          <p:cNvPicPr preferRelativeResize="0"/>
          <p:nvPr/>
        </p:nvPicPr>
        <p:blipFill>
          <a:blip r:embed="rId4">
            <a:alphaModFix/>
          </a:blip>
          <a:stretch>
            <a:fillRect/>
          </a:stretch>
        </p:blipFill>
        <p:spPr>
          <a:xfrm>
            <a:off x="4872693" y="1531025"/>
            <a:ext cx="4042707" cy="3323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6"/>
          <p:cNvSpPr txBox="1">
            <a:spLocks noGrp="1"/>
          </p:cNvSpPr>
          <p:nvPr>
            <p:ph type="title"/>
          </p:nvPr>
        </p:nvSpPr>
        <p:spPr>
          <a:xfrm>
            <a:off x="311700" y="20849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a:latin typeface="Bungee"/>
                <a:ea typeface="Bungee"/>
                <a:cs typeface="Bungee"/>
                <a:sym typeface="Bungee"/>
              </a:rPr>
              <a:t>CLEVER</a:t>
            </a:r>
            <a:endParaRPr sz="7200">
              <a:latin typeface="Bungee"/>
              <a:ea typeface="Bungee"/>
              <a:cs typeface="Bungee"/>
              <a:sym typeface="Bunge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7"/>
          <p:cNvPicPr preferRelativeResize="0"/>
          <p:nvPr/>
        </p:nvPicPr>
        <p:blipFill>
          <a:blip r:embed="rId3">
            <a:alphaModFix/>
          </a:blip>
          <a:stretch>
            <a:fillRect/>
          </a:stretch>
        </p:blipFill>
        <p:spPr>
          <a:xfrm>
            <a:off x="152400" y="877675"/>
            <a:ext cx="8839202" cy="4025138"/>
          </a:xfrm>
          <a:prstGeom prst="rect">
            <a:avLst/>
          </a:prstGeom>
          <a:noFill/>
          <a:ln>
            <a:noFill/>
          </a:ln>
        </p:spPr>
      </p:pic>
      <p:sp>
        <p:nvSpPr>
          <p:cNvPr id="194" name="Google Shape;194;p37"/>
          <p:cNvSpPr txBox="1"/>
          <p:nvPr/>
        </p:nvSpPr>
        <p:spPr>
          <a:xfrm>
            <a:off x="304825" y="307500"/>
            <a:ext cx="8839200" cy="6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Aclonica"/>
                <a:ea typeface="Aclonica"/>
                <a:cs typeface="Aclonica"/>
                <a:sym typeface="Aclonica"/>
              </a:rPr>
              <a:t>Go to </a:t>
            </a:r>
            <a:r>
              <a:rPr lang="en" sz="1800">
                <a:solidFill>
                  <a:srgbClr val="00FFFF"/>
                </a:solidFill>
                <a:latin typeface="Aclonica"/>
                <a:ea typeface="Aclonica"/>
                <a:cs typeface="Aclonica"/>
                <a:sym typeface="Aclonica"/>
              </a:rPr>
              <a:t>asdk12.org</a:t>
            </a:r>
            <a:r>
              <a:rPr lang="en" sz="1800">
                <a:solidFill>
                  <a:srgbClr val="FFFFFF"/>
                </a:solidFill>
                <a:latin typeface="Aclonica"/>
                <a:ea typeface="Aclonica"/>
                <a:cs typeface="Aclonica"/>
                <a:sym typeface="Aclonica"/>
              </a:rPr>
              <a:t> then hover over </a:t>
            </a:r>
            <a:r>
              <a:rPr lang="en" sz="1800">
                <a:solidFill>
                  <a:srgbClr val="00FFFF"/>
                </a:solidFill>
                <a:latin typeface="Aclonica"/>
                <a:ea typeface="Aclonica"/>
                <a:cs typeface="Aclonica"/>
                <a:sym typeface="Aclonica"/>
              </a:rPr>
              <a:t>STUDENTS</a:t>
            </a:r>
            <a:r>
              <a:rPr lang="en" sz="1800">
                <a:solidFill>
                  <a:srgbClr val="FFFFFF"/>
                </a:solidFill>
                <a:latin typeface="Aclonica"/>
                <a:ea typeface="Aclonica"/>
                <a:cs typeface="Aclonica"/>
                <a:sym typeface="Aclonica"/>
              </a:rPr>
              <a:t> tab, then click </a:t>
            </a:r>
            <a:r>
              <a:rPr lang="en" sz="1800">
                <a:solidFill>
                  <a:srgbClr val="00FFFF"/>
                </a:solidFill>
                <a:latin typeface="Aclonica"/>
                <a:ea typeface="Aclonica"/>
                <a:cs typeface="Aclonica"/>
                <a:sym typeface="Aclonica"/>
              </a:rPr>
              <a:t>CLEVER</a:t>
            </a:r>
            <a:endParaRPr sz="1800">
              <a:solidFill>
                <a:srgbClr val="00FFFF"/>
              </a:solidFill>
              <a:latin typeface="Aclonica"/>
              <a:ea typeface="Aclonica"/>
              <a:cs typeface="Aclonica"/>
              <a:sym typeface="Aclonic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311700" y="15732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Click Log In with Active Directory</a:t>
            </a:r>
            <a:endParaRPr/>
          </a:p>
        </p:txBody>
      </p:sp>
      <p:pic>
        <p:nvPicPr>
          <p:cNvPr id="200" name="Google Shape;200;p38"/>
          <p:cNvPicPr preferRelativeResize="0"/>
          <p:nvPr/>
        </p:nvPicPr>
        <p:blipFill>
          <a:blip r:embed="rId3">
            <a:alphaModFix/>
          </a:blip>
          <a:stretch>
            <a:fillRect/>
          </a:stretch>
        </p:blipFill>
        <p:spPr>
          <a:xfrm>
            <a:off x="1496100" y="1096475"/>
            <a:ext cx="6257727" cy="3839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9"/>
          <p:cNvPicPr preferRelativeResize="0"/>
          <p:nvPr/>
        </p:nvPicPr>
        <p:blipFill>
          <a:blip r:embed="rId3">
            <a:alphaModFix/>
          </a:blip>
          <a:stretch>
            <a:fillRect/>
          </a:stretch>
        </p:blipFill>
        <p:spPr>
          <a:xfrm>
            <a:off x="0" y="68210"/>
            <a:ext cx="9144001" cy="505138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40"/>
          <p:cNvPicPr preferRelativeResize="0"/>
          <p:nvPr/>
        </p:nvPicPr>
        <p:blipFill rotWithShape="1">
          <a:blip r:embed="rId3">
            <a:alphaModFix/>
          </a:blip>
          <a:srcRect t="15540"/>
          <a:stretch/>
        </p:blipFill>
        <p:spPr>
          <a:xfrm>
            <a:off x="13863" y="0"/>
            <a:ext cx="9116274" cy="5143500"/>
          </a:xfrm>
          <a:prstGeom prst="rect">
            <a:avLst/>
          </a:prstGeom>
          <a:noFill/>
          <a:ln>
            <a:noFill/>
          </a:ln>
        </p:spPr>
      </p:pic>
      <p:sp>
        <p:nvSpPr>
          <p:cNvPr id="211" name="Google Shape;211;p40"/>
          <p:cNvSpPr txBox="1">
            <a:spLocks noGrp="1"/>
          </p:cNvSpPr>
          <p:nvPr>
            <p:ph type="title"/>
          </p:nvPr>
        </p:nvSpPr>
        <p:spPr>
          <a:xfrm>
            <a:off x="186225" y="3046450"/>
            <a:ext cx="6626700" cy="2000100"/>
          </a:xfrm>
          <a:prstGeom prst="rect">
            <a:avLst/>
          </a:prstGeom>
          <a:solidFill>
            <a:srgbClr val="1F1E1E">
              <a:alpha val="2737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Lemon"/>
                <a:ea typeface="Lemon"/>
                <a:cs typeface="Lemon"/>
                <a:sym typeface="Lemon"/>
              </a:rPr>
              <a:t>It is our attitude at the beginning of a difficult task which, more than anything else, will affect its successful outcome.</a:t>
            </a:r>
            <a:endParaRPr sz="2000">
              <a:latin typeface="Lemon"/>
              <a:ea typeface="Lemon"/>
              <a:cs typeface="Lemon"/>
              <a:sym typeface="Lemon"/>
            </a:endParaRPr>
          </a:p>
          <a:p>
            <a:pPr marL="0" lvl="0" indent="0" algn="ctr" rtl="0">
              <a:spcBef>
                <a:spcPts val="0"/>
              </a:spcBef>
              <a:spcAft>
                <a:spcPts val="0"/>
              </a:spcAft>
              <a:buNone/>
            </a:pPr>
            <a:endParaRPr sz="800">
              <a:latin typeface="Lemon"/>
              <a:ea typeface="Lemon"/>
              <a:cs typeface="Lemon"/>
              <a:sym typeface="Lemon"/>
            </a:endParaRPr>
          </a:p>
          <a:p>
            <a:pPr marL="4572000" lvl="0" indent="0" algn="ctr" rtl="0">
              <a:spcBef>
                <a:spcPts val="0"/>
              </a:spcBef>
              <a:spcAft>
                <a:spcPts val="0"/>
              </a:spcAft>
              <a:buNone/>
            </a:pPr>
            <a:r>
              <a:rPr lang="en" sz="1500">
                <a:latin typeface="Lemon"/>
                <a:ea typeface="Lemon"/>
                <a:cs typeface="Lemon"/>
                <a:sym typeface="Lemon"/>
              </a:rPr>
              <a:t>William James</a:t>
            </a:r>
            <a:endParaRPr sz="1500">
              <a:latin typeface="Lemon"/>
              <a:ea typeface="Lemon"/>
              <a:cs typeface="Lemon"/>
              <a:sym typeface="Lemo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1"/>
          <p:cNvSpPr txBox="1">
            <a:spLocks noGrp="1"/>
          </p:cNvSpPr>
          <p:nvPr>
            <p:ph type="title"/>
          </p:nvPr>
        </p:nvSpPr>
        <p:spPr>
          <a:xfrm>
            <a:off x="311700" y="20849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a:latin typeface="Bungee"/>
                <a:ea typeface="Bungee"/>
                <a:cs typeface="Bungee"/>
                <a:sym typeface="Bungee"/>
              </a:rPr>
              <a:t>CANVAS</a:t>
            </a:r>
            <a:endParaRPr sz="7200">
              <a:latin typeface="Bungee"/>
              <a:ea typeface="Bungee"/>
              <a:cs typeface="Bungee"/>
              <a:sym typeface="Bunge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246500" y="290425"/>
            <a:ext cx="8182500" cy="74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Patua One"/>
                <a:ea typeface="Patua One"/>
                <a:cs typeface="Patua One"/>
                <a:sym typeface="Patua One"/>
              </a:rPr>
              <a:t>Review ZOOM Meeting Expectations</a:t>
            </a:r>
            <a:endParaRPr sz="3600">
              <a:latin typeface="Patua One"/>
              <a:ea typeface="Patua One"/>
              <a:cs typeface="Patua One"/>
              <a:sym typeface="Patua One"/>
            </a:endParaRPr>
          </a:p>
        </p:txBody>
      </p:sp>
      <p:sp>
        <p:nvSpPr>
          <p:cNvPr id="85" name="Google Shape;85;p18"/>
          <p:cNvSpPr txBox="1">
            <a:spLocks noGrp="1"/>
          </p:cNvSpPr>
          <p:nvPr>
            <p:ph type="body" idx="1"/>
          </p:nvPr>
        </p:nvSpPr>
        <p:spPr>
          <a:xfrm>
            <a:off x="398900" y="1370400"/>
            <a:ext cx="4919700" cy="32250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FFFF00"/>
              </a:buClr>
              <a:buSzPts val="1800"/>
              <a:buFont typeface="Patua One"/>
              <a:buAutoNum type="arabicPeriod"/>
            </a:pPr>
            <a:r>
              <a:rPr lang="en" sz="1800">
                <a:solidFill>
                  <a:srgbClr val="FFFF00"/>
                </a:solidFill>
                <a:latin typeface="Patua One"/>
                <a:ea typeface="Patua One"/>
                <a:cs typeface="Patua One"/>
                <a:sym typeface="Patua One"/>
              </a:rPr>
              <a:t>You are being monitored!</a:t>
            </a:r>
            <a:endParaRPr sz="1800">
              <a:solidFill>
                <a:srgbClr val="FFFF00"/>
              </a:solidFill>
              <a:latin typeface="Patua One"/>
              <a:ea typeface="Patua One"/>
              <a:cs typeface="Patua One"/>
              <a:sym typeface="Patua One"/>
            </a:endParaRPr>
          </a:p>
          <a:p>
            <a:pPr marL="457200" lvl="0" indent="-342900" algn="l" rtl="0">
              <a:lnSpc>
                <a:spcPct val="100000"/>
              </a:lnSpc>
              <a:spcBef>
                <a:spcPts val="0"/>
              </a:spcBef>
              <a:spcAft>
                <a:spcPts val="0"/>
              </a:spcAft>
              <a:buClr>
                <a:srgbClr val="FF9900"/>
              </a:buClr>
              <a:buSzPts val="1800"/>
              <a:buFont typeface="Patua One"/>
              <a:buAutoNum type="arabicPeriod"/>
            </a:pPr>
            <a:r>
              <a:rPr lang="en" sz="1800">
                <a:solidFill>
                  <a:srgbClr val="FF9900"/>
                </a:solidFill>
                <a:latin typeface="Patua One"/>
                <a:ea typeface="Patua One"/>
                <a:cs typeface="Patua One"/>
                <a:sym typeface="Patua One"/>
              </a:rPr>
              <a:t>Dress Appropriately!  You’re at school.</a:t>
            </a:r>
            <a:endParaRPr sz="1800">
              <a:solidFill>
                <a:srgbClr val="FF9900"/>
              </a:solidFill>
              <a:latin typeface="Patua One"/>
              <a:ea typeface="Patua One"/>
              <a:cs typeface="Patua One"/>
              <a:sym typeface="Patua One"/>
            </a:endParaRPr>
          </a:p>
          <a:p>
            <a:pPr marL="457200" lvl="0" indent="-342900" algn="l" rtl="0">
              <a:lnSpc>
                <a:spcPct val="100000"/>
              </a:lnSpc>
              <a:spcBef>
                <a:spcPts val="0"/>
              </a:spcBef>
              <a:spcAft>
                <a:spcPts val="0"/>
              </a:spcAft>
              <a:buClr>
                <a:srgbClr val="FF0000"/>
              </a:buClr>
              <a:buSzPts val="1800"/>
              <a:buFont typeface="Patua One"/>
              <a:buAutoNum type="arabicPeriod"/>
            </a:pPr>
            <a:r>
              <a:rPr lang="en" sz="1800">
                <a:solidFill>
                  <a:srgbClr val="FF0000"/>
                </a:solidFill>
                <a:latin typeface="Patua One"/>
                <a:ea typeface="Patua One"/>
                <a:cs typeface="Patua One"/>
                <a:sym typeface="Patua One"/>
              </a:rPr>
              <a:t>Mute your microphone upon entering &amp; wait for instructions.</a:t>
            </a:r>
            <a:endParaRPr sz="1800">
              <a:solidFill>
                <a:srgbClr val="FF0000"/>
              </a:solidFill>
              <a:latin typeface="Patua One"/>
              <a:ea typeface="Patua One"/>
              <a:cs typeface="Patua One"/>
              <a:sym typeface="Patua One"/>
            </a:endParaRPr>
          </a:p>
          <a:p>
            <a:pPr marL="457200" lvl="0" indent="-342900" algn="l" rtl="0">
              <a:lnSpc>
                <a:spcPct val="100000"/>
              </a:lnSpc>
              <a:spcBef>
                <a:spcPts val="0"/>
              </a:spcBef>
              <a:spcAft>
                <a:spcPts val="0"/>
              </a:spcAft>
              <a:buClr>
                <a:srgbClr val="FFFF00"/>
              </a:buClr>
              <a:buSzPts val="1800"/>
              <a:buFont typeface="Patua One"/>
              <a:buAutoNum type="arabicPeriod"/>
            </a:pPr>
            <a:r>
              <a:rPr lang="en" sz="1800">
                <a:solidFill>
                  <a:srgbClr val="FFFF00"/>
                </a:solidFill>
                <a:latin typeface="Patua One"/>
                <a:ea typeface="Patua One"/>
                <a:cs typeface="Patua One"/>
                <a:sym typeface="Patua One"/>
              </a:rPr>
              <a:t>Be thoughtful &amp; considerate. Be your best self! Teachers, TAs, Parents, and sometimes younger siblings are watching and listening.</a:t>
            </a:r>
            <a:endParaRPr sz="1800">
              <a:solidFill>
                <a:srgbClr val="FFFF00"/>
              </a:solidFill>
              <a:latin typeface="Patua One"/>
              <a:ea typeface="Patua One"/>
              <a:cs typeface="Patua One"/>
              <a:sym typeface="Patua One"/>
            </a:endParaRPr>
          </a:p>
          <a:p>
            <a:pPr marL="457200" lvl="0" indent="-342900" algn="l" rtl="0">
              <a:lnSpc>
                <a:spcPct val="100000"/>
              </a:lnSpc>
              <a:spcBef>
                <a:spcPts val="0"/>
              </a:spcBef>
              <a:spcAft>
                <a:spcPts val="0"/>
              </a:spcAft>
              <a:buClr>
                <a:srgbClr val="FF9900"/>
              </a:buClr>
              <a:buSzPts val="1800"/>
              <a:buFont typeface="Patua One"/>
              <a:buAutoNum type="arabicPeriod"/>
            </a:pPr>
            <a:r>
              <a:rPr lang="en" sz="1800">
                <a:solidFill>
                  <a:srgbClr val="FF9900"/>
                </a:solidFill>
                <a:latin typeface="Patua One"/>
                <a:ea typeface="Patua One"/>
                <a:cs typeface="Patua One"/>
                <a:sym typeface="Patua One"/>
              </a:rPr>
              <a:t>Violation of rules may get you muted, your video turned off, or booted!</a:t>
            </a:r>
            <a:endParaRPr sz="1800">
              <a:solidFill>
                <a:srgbClr val="FF9900"/>
              </a:solidFill>
              <a:latin typeface="Patua One"/>
              <a:ea typeface="Patua One"/>
              <a:cs typeface="Patua One"/>
              <a:sym typeface="Patua One"/>
            </a:endParaRPr>
          </a:p>
          <a:p>
            <a:pPr marL="457200" lvl="0" indent="0" algn="l" rtl="0">
              <a:lnSpc>
                <a:spcPct val="100000"/>
              </a:lnSpc>
              <a:spcBef>
                <a:spcPts val="0"/>
              </a:spcBef>
              <a:spcAft>
                <a:spcPts val="0"/>
              </a:spcAft>
              <a:buNone/>
            </a:pPr>
            <a:endParaRPr sz="1800">
              <a:solidFill>
                <a:srgbClr val="FF0000"/>
              </a:solidFill>
              <a:latin typeface="Patua One"/>
              <a:ea typeface="Patua One"/>
              <a:cs typeface="Patua One"/>
              <a:sym typeface="Patua One"/>
            </a:endParaRPr>
          </a:p>
          <a:p>
            <a:pPr marL="0" lvl="0" indent="0" algn="l" rtl="0">
              <a:lnSpc>
                <a:spcPct val="100000"/>
              </a:lnSpc>
              <a:spcBef>
                <a:spcPts val="0"/>
              </a:spcBef>
              <a:spcAft>
                <a:spcPts val="0"/>
              </a:spcAft>
              <a:buNone/>
            </a:pPr>
            <a:endParaRPr>
              <a:latin typeface="Patua One"/>
              <a:ea typeface="Patua One"/>
              <a:cs typeface="Patua One"/>
              <a:sym typeface="Patua One"/>
            </a:endParaRPr>
          </a:p>
        </p:txBody>
      </p:sp>
      <p:pic>
        <p:nvPicPr>
          <p:cNvPr id="86" name="Google Shape;86;p18"/>
          <p:cNvPicPr preferRelativeResize="0"/>
          <p:nvPr/>
        </p:nvPicPr>
        <p:blipFill rotWithShape="1">
          <a:blip r:embed="rId3">
            <a:alphaModFix/>
          </a:blip>
          <a:srcRect l="17897" t="14056" r="19719" b="12386"/>
          <a:stretch/>
        </p:blipFill>
        <p:spPr>
          <a:xfrm>
            <a:off x="5459650" y="1395375"/>
            <a:ext cx="3037100" cy="2971550"/>
          </a:xfrm>
          <a:prstGeom prst="rect">
            <a:avLst/>
          </a:prstGeom>
          <a:noFill/>
          <a:ln>
            <a:noFill/>
          </a:ln>
        </p:spPr>
      </p:pic>
      <p:sp>
        <p:nvSpPr>
          <p:cNvPr id="87" name="Google Shape;87;p18"/>
          <p:cNvSpPr/>
          <p:nvPr/>
        </p:nvSpPr>
        <p:spPr>
          <a:xfrm>
            <a:off x="7537500" y="475575"/>
            <a:ext cx="1199700" cy="843600"/>
          </a:xfrm>
          <a:prstGeom prst="wedgeRoundRectCallout">
            <a:avLst>
              <a:gd name="adj1" fmla="val -74487"/>
              <a:gd name="adj2" fmla="val 96885"/>
              <a:gd name="adj3" fmla="val 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We see everything behind you, too!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2"/>
          <p:cNvSpPr txBox="1">
            <a:spLocks noGrp="1"/>
          </p:cNvSpPr>
          <p:nvPr>
            <p:ph type="body" idx="1"/>
          </p:nvPr>
        </p:nvSpPr>
        <p:spPr>
          <a:xfrm>
            <a:off x="201800" y="284300"/>
            <a:ext cx="8194800" cy="66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rgbClr val="F3F3F3"/>
                </a:solidFill>
                <a:latin typeface="Aclonica"/>
                <a:ea typeface="Aclonica"/>
                <a:cs typeface="Aclonica"/>
                <a:sym typeface="Aclonica"/>
              </a:rPr>
              <a:t>You can also find Canvas here:</a:t>
            </a:r>
            <a:endParaRPr sz="3600">
              <a:solidFill>
                <a:srgbClr val="F3F3F3"/>
              </a:solidFill>
              <a:latin typeface="Aclonica"/>
              <a:ea typeface="Aclonica"/>
              <a:cs typeface="Aclonica"/>
              <a:sym typeface="Aclonica"/>
            </a:endParaRPr>
          </a:p>
        </p:txBody>
      </p:sp>
      <p:pic>
        <p:nvPicPr>
          <p:cNvPr id="222" name="Google Shape;222;p42"/>
          <p:cNvPicPr preferRelativeResize="0"/>
          <p:nvPr/>
        </p:nvPicPr>
        <p:blipFill>
          <a:blip r:embed="rId3">
            <a:alphaModFix/>
          </a:blip>
          <a:stretch>
            <a:fillRect/>
          </a:stretch>
        </p:blipFill>
        <p:spPr>
          <a:xfrm>
            <a:off x="0" y="1170977"/>
            <a:ext cx="9143998" cy="35563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43"/>
          <p:cNvPicPr preferRelativeResize="0"/>
          <p:nvPr/>
        </p:nvPicPr>
        <p:blipFill>
          <a:blip r:embed="rId3">
            <a:alphaModFix/>
          </a:blip>
          <a:stretch>
            <a:fillRect/>
          </a:stretch>
        </p:blipFill>
        <p:spPr>
          <a:xfrm>
            <a:off x="4165375" y="814625"/>
            <a:ext cx="4692150" cy="3857025"/>
          </a:xfrm>
          <a:prstGeom prst="rect">
            <a:avLst/>
          </a:prstGeom>
          <a:noFill/>
          <a:ln>
            <a:noFill/>
          </a:ln>
        </p:spPr>
      </p:pic>
      <p:sp>
        <p:nvSpPr>
          <p:cNvPr id="228" name="Google Shape;228;p43"/>
          <p:cNvSpPr txBox="1"/>
          <p:nvPr/>
        </p:nvSpPr>
        <p:spPr>
          <a:xfrm>
            <a:off x="362700" y="604925"/>
            <a:ext cx="3692700" cy="3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D9D9D9"/>
                </a:solidFill>
                <a:latin typeface="Calibri"/>
                <a:ea typeface="Calibri"/>
                <a:cs typeface="Calibri"/>
                <a:sym typeface="Calibri"/>
              </a:rPr>
              <a:t>At </a:t>
            </a:r>
            <a:r>
              <a:rPr lang="en" sz="1800" b="1" u="sng">
                <a:solidFill>
                  <a:schemeClr val="hlink"/>
                </a:solidFill>
                <a:latin typeface="Calibri"/>
                <a:ea typeface="Calibri"/>
                <a:cs typeface="Calibri"/>
                <a:sym typeface="Calibri"/>
                <a:hlinkClick r:id="rId4"/>
              </a:rPr>
              <a:t>asdk12.org</a:t>
            </a:r>
            <a:endParaRPr sz="1800" b="1">
              <a:solidFill>
                <a:srgbClr val="D9D9D9"/>
              </a:solidFill>
              <a:latin typeface="Calibri"/>
              <a:ea typeface="Calibri"/>
              <a:cs typeface="Calibri"/>
              <a:sym typeface="Calibri"/>
            </a:endParaRPr>
          </a:p>
          <a:p>
            <a:pPr marL="0" lvl="0" indent="0" algn="l" rtl="0">
              <a:spcBef>
                <a:spcPts val="0"/>
              </a:spcBef>
              <a:spcAft>
                <a:spcPts val="0"/>
              </a:spcAft>
              <a:buNone/>
            </a:pPr>
            <a:endParaRPr sz="1800">
              <a:solidFill>
                <a:srgbClr val="D9D9D9"/>
              </a:solidFill>
              <a:latin typeface="Calibri"/>
              <a:ea typeface="Calibri"/>
              <a:cs typeface="Calibri"/>
              <a:sym typeface="Calibri"/>
            </a:endParaRPr>
          </a:p>
          <a:p>
            <a:pPr marL="0" lvl="0" indent="0" algn="l" rtl="0">
              <a:spcBef>
                <a:spcPts val="0"/>
              </a:spcBef>
              <a:spcAft>
                <a:spcPts val="0"/>
              </a:spcAft>
              <a:buNone/>
            </a:pPr>
            <a:r>
              <a:rPr lang="en" sz="1800">
                <a:solidFill>
                  <a:srgbClr val="D9D9D9"/>
                </a:solidFill>
                <a:latin typeface="Calibri"/>
                <a:ea typeface="Calibri"/>
                <a:cs typeface="Calibri"/>
                <a:sym typeface="Calibri"/>
              </a:rPr>
              <a:t>Click on </a:t>
            </a:r>
            <a:r>
              <a:rPr lang="en" sz="1800" b="1" u="sng">
                <a:solidFill>
                  <a:schemeClr val="hlink"/>
                </a:solidFill>
                <a:latin typeface="Calibri"/>
                <a:ea typeface="Calibri"/>
                <a:cs typeface="Calibri"/>
                <a:sym typeface="Calibri"/>
                <a:hlinkClick r:id="rId5"/>
              </a:rPr>
              <a:t>STUDENTS</a:t>
            </a:r>
            <a:r>
              <a:rPr lang="en" sz="1800">
                <a:solidFill>
                  <a:srgbClr val="D9D9D9"/>
                </a:solidFill>
                <a:latin typeface="Calibri"/>
                <a:ea typeface="Calibri"/>
                <a:cs typeface="Calibri"/>
                <a:sym typeface="Calibri"/>
              </a:rPr>
              <a:t> tab</a:t>
            </a:r>
            <a:endParaRPr sz="1800">
              <a:solidFill>
                <a:srgbClr val="D9D9D9"/>
              </a:solidFill>
              <a:latin typeface="Calibri"/>
              <a:ea typeface="Calibri"/>
              <a:cs typeface="Calibri"/>
              <a:sym typeface="Calibri"/>
            </a:endParaRPr>
          </a:p>
          <a:p>
            <a:pPr marL="0" lvl="0" indent="0" algn="l" rtl="0">
              <a:spcBef>
                <a:spcPts val="0"/>
              </a:spcBef>
              <a:spcAft>
                <a:spcPts val="0"/>
              </a:spcAft>
              <a:buNone/>
            </a:pPr>
            <a:endParaRPr sz="1800">
              <a:solidFill>
                <a:srgbClr val="D9D9D9"/>
              </a:solidFill>
              <a:latin typeface="Calibri"/>
              <a:ea typeface="Calibri"/>
              <a:cs typeface="Calibri"/>
              <a:sym typeface="Calibri"/>
            </a:endParaRPr>
          </a:p>
          <a:p>
            <a:pPr marL="0" lvl="0" indent="0" algn="l" rtl="0">
              <a:spcBef>
                <a:spcPts val="0"/>
              </a:spcBef>
              <a:spcAft>
                <a:spcPts val="0"/>
              </a:spcAft>
              <a:buNone/>
            </a:pPr>
            <a:r>
              <a:rPr lang="en" sz="1800">
                <a:solidFill>
                  <a:srgbClr val="D9D9D9"/>
                </a:solidFill>
                <a:latin typeface="Calibri"/>
                <a:ea typeface="Calibri"/>
                <a:cs typeface="Calibri"/>
                <a:sym typeface="Calibri"/>
              </a:rPr>
              <a:t>Click on </a:t>
            </a:r>
            <a:r>
              <a:rPr lang="en" sz="1800" b="1" u="sng">
                <a:solidFill>
                  <a:schemeClr val="hlink"/>
                </a:solidFill>
                <a:latin typeface="Calibri"/>
                <a:ea typeface="Calibri"/>
                <a:cs typeface="Calibri"/>
                <a:sym typeface="Calibri"/>
                <a:hlinkClick r:id="rId6"/>
              </a:rPr>
              <a:t>CANVAS</a:t>
            </a:r>
            <a:endParaRPr sz="1800" b="1">
              <a:solidFill>
                <a:srgbClr val="D9D9D9"/>
              </a:solidFill>
              <a:latin typeface="Calibri"/>
              <a:ea typeface="Calibri"/>
              <a:cs typeface="Calibri"/>
              <a:sym typeface="Calibri"/>
            </a:endParaRPr>
          </a:p>
          <a:p>
            <a:pPr marL="0" lvl="0" indent="0" algn="l" rtl="0">
              <a:spcBef>
                <a:spcPts val="0"/>
              </a:spcBef>
              <a:spcAft>
                <a:spcPts val="0"/>
              </a:spcAft>
              <a:buNone/>
            </a:pPr>
            <a:endParaRPr sz="1800">
              <a:solidFill>
                <a:srgbClr val="D9D9D9"/>
              </a:solidFill>
              <a:latin typeface="Calibri"/>
              <a:ea typeface="Calibri"/>
              <a:cs typeface="Calibri"/>
              <a:sym typeface="Calibri"/>
            </a:endParaRPr>
          </a:p>
          <a:p>
            <a:pPr marL="0" lvl="0" indent="0" algn="l" rtl="0">
              <a:spcBef>
                <a:spcPts val="0"/>
              </a:spcBef>
              <a:spcAft>
                <a:spcPts val="0"/>
              </a:spcAft>
              <a:buNone/>
            </a:pPr>
            <a:r>
              <a:rPr lang="en" sz="1800">
                <a:solidFill>
                  <a:srgbClr val="D9D9D9"/>
                </a:solidFill>
                <a:latin typeface="Calibri"/>
                <a:ea typeface="Calibri"/>
                <a:cs typeface="Calibri"/>
                <a:sym typeface="Calibri"/>
              </a:rPr>
              <a:t>Login with your ASD username and password.</a:t>
            </a:r>
            <a:endParaRPr sz="1800">
              <a:solidFill>
                <a:srgbClr val="D9D9D9"/>
              </a:solidFill>
              <a:latin typeface="Calibri"/>
              <a:ea typeface="Calibri"/>
              <a:cs typeface="Calibri"/>
              <a:sym typeface="Calibri"/>
            </a:endParaRPr>
          </a:p>
          <a:p>
            <a:pPr marL="0" lvl="0" indent="0" algn="l" rtl="0">
              <a:spcBef>
                <a:spcPts val="0"/>
              </a:spcBef>
              <a:spcAft>
                <a:spcPts val="0"/>
              </a:spcAft>
              <a:buNone/>
            </a:pPr>
            <a:endParaRPr sz="1800">
              <a:solidFill>
                <a:srgbClr val="D9D9D9"/>
              </a:solidFill>
              <a:latin typeface="Calibri"/>
              <a:ea typeface="Calibri"/>
              <a:cs typeface="Calibri"/>
              <a:sym typeface="Calibri"/>
            </a:endParaRPr>
          </a:p>
          <a:p>
            <a:pPr marL="0" lvl="0" indent="0" algn="l" rtl="0">
              <a:spcBef>
                <a:spcPts val="0"/>
              </a:spcBef>
              <a:spcAft>
                <a:spcPts val="0"/>
              </a:spcAft>
              <a:buNone/>
            </a:pPr>
            <a:r>
              <a:rPr lang="en" sz="1800">
                <a:solidFill>
                  <a:srgbClr val="D9D9D9"/>
                </a:solidFill>
                <a:latin typeface="Calibri"/>
                <a:ea typeface="Calibri"/>
                <a:cs typeface="Calibri"/>
                <a:sym typeface="Calibri"/>
              </a:rPr>
              <a:t>Usually your </a:t>
            </a:r>
            <a:r>
              <a:rPr lang="en" sz="1800" b="1" u="sng">
                <a:solidFill>
                  <a:srgbClr val="D9D9D9"/>
                </a:solidFill>
                <a:latin typeface="Calibri"/>
                <a:ea typeface="Calibri"/>
                <a:cs typeface="Calibri"/>
                <a:sym typeface="Calibri"/>
              </a:rPr>
              <a:t>username</a:t>
            </a:r>
            <a:r>
              <a:rPr lang="en" sz="1800">
                <a:solidFill>
                  <a:srgbClr val="D9D9D9"/>
                </a:solidFill>
                <a:latin typeface="Calibri"/>
                <a:ea typeface="Calibri"/>
                <a:cs typeface="Calibri"/>
                <a:sym typeface="Calibri"/>
              </a:rPr>
              <a:t> is your last name (dot) your first name.</a:t>
            </a:r>
            <a:endParaRPr sz="1800">
              <a:solidFill>
                <a:srgbClr val="D9D9D9"/>
              </a:solidFill>
              <a:latin typeface="Calibri"/>
              <a:ea typeface="Calibri"/>
              <a:cs typeface="Calibri"/>
              <a:sym typeface="Calibri"/>
            </a:endParaRPr>
          </a:p>
          <a:p>
            <a:pPr marL="0" lvl="0" indent="0" algn="l" rtl="0">
              <a:spcBef>
                <a:spcPts val="0"/>
              </a:spcBef>
              <a:spcAft>
                <a:spcPts val="0"/>
              </a:spcAft>
              <a:buNone/>
            </a:pPr>
            <a:endParaRPr sz="1800">
              <a:solidFill>
                <a:srgbClr val="D9D9D9"/>
              </a:solidFill>
              <a:latin typeface="Calibri"/>
              <a:ea typeface="Calibri"/>
              <a:cs typeface="Calibri"/>
              <a:sym typeface="Calibri"/>
            </a:endParaRPr>
          </a:p>
          <a:p>
            <a:pPr marL="0" lvl="0" indent="0" algn="l" rtl="0">
              <a:spcBef>
                <a:spcPts val="0"/>
              </a:spcBef>
              <a:spcAft>
                <a:spcPts val="0"/>
              </a:spcAft>
              <a:buNone/>
            </a:pPr>
            <a:r>
              <a:rPr lang="en" sz="1800">
                <a:solidFill>
                  <a:srgbClr val="D9D9D9"/>
                </a:solidFill>
                <a:latin typeface="Calibri"/>
                <a:ea typeface="Calibri"/>
                <a:cs typeface="Calibri"/>
                <a:sym typeface="Calibri"/>
              </a:rPr>
              <a:t>Usually your </a:t>
            </a:r>
            <a:r>
              <a:rPr lang="en" sz="1800" b="1" u="sng">
                <a:solidFill>
                  <a:srgbClr val="D9D9D9"/>
                </a:solidFill>
                <a:latin typeface="Calibri"/>
                <a:ea typeface="Calibri"/>
                <a:cs typeface="Calibri"/>
                <a:sym typeface="Calibri"/>
              </a:rPr>
              <a:t>password</a:t>
            </a:r>
            <a:r>
              <a:rPr lang="en" sz="1800">
                <a:solidFill>
                  <a:srgbClr val="D9D9D9"/>
                </a:solidFill>
                <a:latin typeface="Calibri"/>
                <a:ea typeface="Calibri"/>
                <a:cs typeface="Calibri"/>
                <a:sym typeface="Calibri"/>
              </a:rPr>
              <a:t> is your ASD Student ID number.</a:t>
            </a:r>
            <a:endParaRPr sz="1800">
              <a:solidFill>
                <a:srgbClr val="D9D9D9"/>
              </a:solidFill>
              <a:latin typeface="Calibri"/>
              <a:ea typeface="Calibri"/>
              <a:cs typeface="Calibri"/>
              <a:sym typeface="Calibri"/>
            </a:endParaRPr>
          </a:p>
          <a:p>
            <a:pPr marL="0" lvl="0" indent="0" algn="l" rtl="0">
              <a:spcBef>
                <a:spcPts val="0"/>
              </a:spcBef>
              <a:spcAft>
                <a:spcPts val="0"/>
              </a:spcAft>
              <a:buNone/>
            </a:pPr>
            <a:endParaRPr sz="1800">
              <a:solidFill>
                <a:srgbClr val="D9D9D9"/>
              </a:solidFill>
              <a:latin typeface="Calibri"/>
              <a:ea typeface="Calibri"/>
              <a:cs typeface="Calibri"/>
              <a:sym typeface="Calibri"/>
            </a:endParaRPr>
          </a:p>
          <a:p>
            <a:pPr marL="0" lvl="0" indent="0" algn="l" rtl="0">
              <a:spcBef>
                <a:spcPts val="0"/>
              </a:spcBef>
              <a:spcAft>
                <a:spcPts val="0"/>
              </a:spcAft>
              <a:buNone/>
            </a:pPr>
            <a:endParaRPr sz="1800">
              <a:solidFill>
                <a:srgbClr val="D9D9D9"/>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4"/>
          <p:cNvSpPr txBox="1">
            <a:spLocks noGrp="1"/>
          </p:cNvSpPr>
          <p:nvPr>
            <p:ph type="body" idx="1"/>
          </p:nvPr>
        </p:nvSpPr>
        <p:spPr>
          <a:xfrm>
            <a:off x="1572650" y="434092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This is the first screen you will start with in CANVAS</a:t>
            </a:r>
            <a:endParaRPr/>
          </a:p>
        </p:txBody>
      </p:sp>
      <p:pic>
        <p:nvPicPr>
          <p:cNvPr id="234" name="Google Shape;234;p44"/>
          <p:cNvPicPr preferRelativeResize="0"/>
          <p:nvPr/>
        </p:nvPicPr>
        <p:blipFill>
          <a:blip r:embed="rId3">
            <a:alphaModFix/>
          </a:blip>
          <a:stretch>
            <a:fillRect/>
          </a:stretch>
        </p:blipFill>
        <p:spPr>
          <a:xfrm>
            <a:off x="0" y="152400"/>
            <a:ext cx="9143998" cy="41885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5"/>
          <p:cNvSpPr txBox="1">
            <a:spLocks noGrp="1"/>
          </p:cNvSpPr>
          <p:nvPr>
            <p:ph type="body" idx="1"/>
          </p:nvPr>
        </p:nvSpPr>
        <p:spPr>
          <a:xfrm>
            <a:off x="464100" y="4382975"/>
            <a:ext cx="8392800" cy="78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If you click on COURSES, and “All Courses” you will see your school schedule.</a:t>
            </a:r>
            <a:endParaRPr/>
          </a:p>
        </p:txBody>
      </p:sp>
      <p:pic>
        <p:nvPicPr>
          <p:cNvPr id="240" name="Google Shape;240;p45"/>
          <p:cNvPicPr preferRelativeResize="0"/>
          <p:nvPr/>
        </p:nvPicPr>
        <p:blipFill>
          <a:blip r:embed="rId3">
            <a:alphaModFix/>
          </a:blip>
          <a:stretch>
            <a:fillRect/>
          </a:stretch>
        </p:blipFill>
        <p:spPr>
          <a:xfrm>
            <a:off x="0" y="0"/>
            <a:ext cx="9143998" cy="44609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47"/>
          <p:cNvPicPr preferRelativeResize="0"/>
          <p:nvPr/>
        </p:nvPicPr>
        <p:blipFill rotWithShape="1">
          <a:blip r:embed="rId3">
            <a:alphaModFix/>
          </a:blip>
          <a:srcRect t="53113"/>
          <a:stretch/>
        </p:blipFill>
        <p:spPr>
          <a:xfrm>
            <a:off x="5140775" y="433225"/>
            <a:ext cx="2769474" cy="2811753"/>
          </a:xfrm>
          <a:prstGeom prst="rect">
            <a:avLst/>
          </a:prstGeom>
          <a:noFill/>
          <a:ln>
            <a:noFill/>
          </a:ln>
        </p:spPr>
      </p:pic>
      <p:pic>
        <p:nvPicPr>
          <p:cNvPr id="251" name="Google Shape;251;p47"/>
          <p:cNvPicPr preferRelativeResize="0"/>
          <p:nvPr/>
        </p:nvPicPr>
        <p:blipFill rotWithShape="1">
          <a:blip r:embed="rId4">
            <a:alphaModFix/>
          </a:blip>
          <a:srcRect t="45737" b="10271"/>
          <a:stretch/>
        </p:blipFill>
        <p:spPr>
          <a:xfrm>
            <a:off x="2012550" y="2687325"/>
            <a:ext cx="2234624" cy="2128577"/>
          </a:xfrm>
          <a:prstGeom prst="rect">
            <a:avLst/>
          </a:prstGeom>
          <a:noFill/>
          <a:ln>
            <a:noFill/>
          </a:ln>
        </p:spPr>
      </p:pic>
      <p:sp>
        <p:nvSpPr>
          <p:cNvPr id="252" name="Google Shape;252;p47"/>
          <p:cNvSpPr txBox="1"/>
          <p:nvPr/>
        </p:nvSpPr>
        <p:spPr>
          <a:xfrm>
            <a:off x="554175" y="338525"/>
            <a:ext cx="3693000" cy="20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EFEFEF"/>
                </a:solidFill>
                <a:latin typeface="Lemon"/>
                <a:ea typeface="Lemon"/>
                <a:cs typeface="Lemon"/>
                <a:sym typeface="Lemon"/>
              </a:rPr>
              <a:t>On the APP store or Google Play Store: </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r>
              <a:rPr lang="en" sz="2400">
                <a:solidFill>
                  <a:srgbClr val="EFEFEF"/>
                </a:solidFill>
                <a:latin typeface="Lemon"/>
                <a:ea typeface="Lemon"/>
                <a:cs typeface="Lemon"/>
                <a:sym typeface="Lemon"/>
              </a:rPr>
              <a:t>Search and Install </a:t>
            </a:r>
            <a:r>
              <a:rPr lang="en" sz="2400">
                <a:solidFill>
                  <a:srgbClr val="FF9900"/>
                </a:solidFill>
                <a:latin typeface="Lemon"/>
                <a:ea typeface="Lemon"/>
                <a:cs typeface="Lemon"/>
                <a:sym typeface="Lemon"/>
              </a:rPr>
              <a:t>CANVAS Student</a:t>
            </a:r>
            <a:r>
              <a:rPr lang="en" sz="2400">
                <a:solidFill>
                  <a:srgbClr val="EFEFEF"/>
                </a:solidFill>
                <a:latin typeface="Lemon"/>
                <a:ea typeface="Lemon"/>
                <a:cs typeface="Lemon"/>
                <a:sym typeface="Lemon"/>
              </a:rPr>
              <a:t>.</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p:txBody>
      </p:sp>
      <p:sp>
        <p:nvSpPr>
          <p:cNvPr id="253" name="Google Shape;253;p47"/>
          <p:cNvSpPr txBox="1"/>
          <p:nvPr/>
        </p:nvSpPr>
        <p:spPr>
          <a:xfrm>
            <a:off x="4635925" y="3468000"/>
            <a:ext cx="3693000" cy="9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EFEFEF"/>
                </a:solidFill>
                <a:latin typeface="Lemon"/>
                <a:ea typeface="Lemon"/>
                <a:cs typeface="Lemon"/>
                <a:sym typeface="Lemon"/>
              </a:rPr>
              <a:t>Parents can try </a:t>
            </a:r>
            <a:r>
              <a:rPr lang="en" sz="2400">
                <a:solidFill>
                  <a:srgbClr val="00FFFF"/>
                </a:solidFill>
                <a:latin typeface="Lemon"/>
                <a:ea typeface="Lemon"/>
                <a:cs typeface="Lemon"/>
                <a:sym typeface="Lemon"/>
              </a:rPr>
              <a:t>Canvas Parent</a:t>
            </a:r>
            <a:r>
              <a:rPr lang="en" sz="2400">
                <a:solidFill>
                  <a:srgbClr val="EFEFEF"/>
                </a:solidFill>
                <a:latin typeface="Lemon"/>
                <a:ea typeface="Lemon"/>
                <a:cs typeface="Lemon"/>
                <a:sym typeface="Lemon"/>
              </a:rPr>
              <a:t> app.</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8"/>
          <p:cNvPicPr preferRelativeResize="0"/>
          <p:nvPr/>
        </p:nvPicPr>
        <p:blipFill>
          <a:blip r:embed="rId3">
            <a:alphaModFix/>
          </a:blip>
          <a:stretch>
            <a:fillRect/>
          </a:stretch>
        </p:blipFill>
        <p:spPr>
          <a:xfrm>
            <a:off x="152400" y="152400"/>
            <a:ext cx="2234621" cy="4838700"/>
          </a:xfrm>
          <a:prstGeom prst="rect">
            <a:avLst/>
          </a:prstGeom>
          <a:noFill/>
          <a:ln>
            <a:noFill/>
          </a:ln>
        </p:spPr>
      </p:pic>
      <p:pic>
        <p:nvPicPr>
          <p:cNvPr id="259" name="Google Shape;259;p48"/>
          <p:cNvPicPr preferRelativeResize="0"/>
          <p:nvPr/>
        </p:nvPicPr>
        <p:blipFill>
          <a:blip r:embed="rId4">
            <a:alphaModFix/>
          </a:blip>
          <a:stretch>
            <a:fillRect/>
          </a:stretch>
        </p:blipFill>
        <p:spPr>
          <a:xfrm>
            <a:off x="2539421" y="152400"/>
            <a:ext cx="2234621" cy="4838700"/>
          </a:xfrm>
          <a:prstGeom prst="rect">
            <a:avLst/>
          </a:prstGeom>
          <a:noFill/>
          <a:ln>
            <a:noFill/>
          </a:ln>
        </p:spPr>
      </p:pic>
      <p:sp>
        <p:nvSpPr>
          <p:cNvPr id="260" name="Google Shape;260;p48"/>
          <p:cNvSpPr txBox="1"/>
          <p:nvPr/>
        </p:nvSpPr>
        <p:spPr>
          <a:xfrm>
            <a:off x="4994750" y="1186475"/>
            <a:ext cx="3693000" cy="20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EFEFEF"/>
                </a:solidFill>
                <a:latin typeface="Lemon"/>
                <a:ea typeface="Lemon"/>
                <a:cs typeface="Lemon"/>
                <a:sym typeface="Lemon"/>
              </a:rPr>
              <a:t>Open Canvas App</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r>
              <a:rPr lang="en" sz="2400">
                <a:solidFill>
                  <a:srgbClr val="EFEFEF"/>
                </a:solidFill>
                <a:latin typeface="Lemon"/>
                <a:ea typeface="Lemon"/>
                <a:cs typeface="Lemon"/>
                <a:sym typeface="Lemon"/>
              </a:rPr>
              <a:t>Search “Anchorage School District” </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r>
              <a:rPr lang="en" sz="2400">
                <a:solidFill>
                  <a:srgbClr val="EFEFEF"/>
                </a:solidFill>
                <a:latin typeface="Lemon"/>
                <a:ea typeface="Lemon"/>
                <a:cs typeface="Lemon"/>
                <a:sym typeface="Lemon"/>
              </a:rPr>
              <a:t>Then Login.</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9"/>
          <p:cNvPicPr preferRelativeResize="0"/>
          <p:nvPr/>
        </p:nvPicPr>
        <p:blipFill rotWithShape="1">
          <a:blip r:embed="rId3">
            <a:alphaModFix/>
          </a:blip>
          <a:srcRect t="5926"/>
          <a:stretch/>
        </p:blipFill>
        <p:spPr>
          <a:xfrm>
            <a:off x="4502475" y="439325"/>
            <a:ext cx="2234624" cy="4551776"/>
          </a:xfrm>
          <a:prstGeom prst="rect">
            <a:avLst/>
          </a:prstGeom>
          <a:noFill/>
          <a:ln>
            <a:noFill/>
          </a:ln>
        </p:spPr>
      </p:pic>
      <p:sp>
        <p:nvSpPr>
          <p:cNvPr id="266" name="Google Shape;266;p49"/>
          <p:cNvSpPr txBox="1"/>
          <p:nvPr/>
        </p:nvSpPr>
        <p:spPr>
          <a:xfrm>
            <a:off x="721525" y="662075"/>
            <a:ext cx="3693000" cy="20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EFEFEF"/>
                </a:solidFill>
                <a:latin typeface="Lemon"/>
                <a:ea typeface="Lemon"/>
                <a:cs typeface="Lemon"/>
                <a:sym typeface="Lemon"/>
              </a:rPr>
              <a:t>This week, the app will look empty, like you have no courses...</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p:txBody>
      </p:sp>
      <p:pic>
        <p:nvPicPr>
          <p:cNvPr id="267" name="Google Shape;267;p49"/>
          <p:cNvPicPr preferRelativeResize="0"/>
          <p:nvPr/>
        </p:nvPicPr>
        <p:blipFill>
          <a:blip r:embed="rId4">
            <a:alphaModFix/>
          </a:blip>
          <a:stretch>
            <a:fillRect/>
          </a:stretch>
        </p:blipFill>
        <p:spPr>
          <a:xfrm>
            <a:off x="6825039" y="439325"/>
            <a:ext cx="2102110" cy="455177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50"/>
          <p:cNvSpPr txBox="1"/>
          <p:nvPr/>
        </p:nvSpPr>
        <p:spPr>
          <a:xfrm>
            <a:off x="554175" y="338525"/>
            <a:ext cx="3693000" cy="20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EFEFEF"/>
                </a:solidFill>
                <a:latin typeface="Lemon"/>
                <a:ea typeface="Lemon"/>
                <a:cs typeface="Lemon"/>
                <a:sym typeface="Lemon"/>
              </a:rPr>
              <a:t>On March 31, you will begin to see your Language Arts and your Math courses. </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r>
              <a:rPr lang="en" sz="2400">
                <a:solidFill>
                  <a:srgbClr val="EFEFEF"/>
                </a:solidFill>
                <a:latin typeface="Lemon"/>
                <a:ea typeface="Lemon"/>
                <a:cs typeface="Lemon"/>
                <a:sym typeface="Lemon"/>
              </a:rPr>
              <a:t>Here is a look at my Canvas app.</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r>
              <a:rPr lang="en" sz="2400">
                <a:solidFill>
                  <a:srgbClr val="EFEFEF"/>
                </a:solidFill>
                <a:latin typeface="Lemon"/>
                <a:ea typeface="Lemon"/>
                <a:cs typeface="Lemon"/>
                <a:sym typeface="Lemon"/>
              </a:rPr>
              <a:t>Your classes are currently “hidden” until March 31.</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p:txBody>
      </p:sp>
      <p:pic>
        <p:nvPicPr>
          <p:cNvPr id="273" name="Google Shape;273;p50"/>
          <p:cNvPicPr preferRelativeResize="0"/>
          <p:nvPr/>
        </p:nvPicPr>
        <p:blipFill>
          <a:blip r:embed="rId3">
            <a:alphaModFix/>
          </a:blip>
          <a:stretch>
            <a:fillRect/>
          </a:stretch>
        </p:blipFill>
        <p:spPr>
          <a:xfrm>
            <a:off x="4399575" y="152400"/>
            <a:ext cx="2234621" cy="4838700"/>
          </a:xfrm>
          <a:prstGeom prst="rect">
            <a:avLst/>
          </a:prstGeom>
          <a:noFill/>
          <a:ln>
            <a:noFill/>
          </a:ln>
        </p:spPr>
      </p:pic>
      <p:pic>
        <p:nvPicPr>
          <p:cNvPr id="274" name="Google Shape;274;p50"/>
          <p:cNvPicPr preferRelativeResize="0"/>
          <p:nvPr/>
        </p:nvPicPr>
        <p:blipFill>
          <a:blip r:embed="rId4">
            <a:alphaModFix/>
          </a:blip>
          <a:stretch>
            <a:fillRect/>
          </a:stretch>
        </p:blipFill>
        <p:spPr>
          <a:xfrm>
            <a:off x="6786596" y="152400"/>
            <a:ext cx="2205003" cy="47745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51"/>
          <p:cNvPicPr preferRelativeResize="0"/>
          <p:nvPr/>
        </p:nvPicPr>
        <p:blipFill>
          <a:blip r:embed="rId3">
            <a:alphaModFix/>
          </a:blip>
          <a:stretch>
            <a:fillRect/>
          </a:stretch>
        </p:blipFill>
        <p:spPr>
          <a:xfrm>
            <a:off x="152400" y="152400"/>
            <a:ext cx="2380300" cy="4838700"/>
          </a:xfrm>
          <a:prstGeom prst="rect">
            <a:avLst/>
          </a:prstGeom>
          <a:noFill/>
          <a:ln>
            <a:noFill/>
          </a:ln>
        </p:spPr>
      </p:pic>
      <p:sp>
        <p:nvSpPr>
          <p:cNvPr id="280" name="Google Shape;280;p51"/>
          <p:cNvSpPr txBox="1"/>
          <p:nvPr/>
        </p:nvSpPr>
        <p:spPr>
          <a:xfrm>
            <a:off x="3380650" y="285200"/>
            <a:ext cx="5388900" cy="46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EFEFEF"/>
                </a:solidFill>
                <a:latin typeface="Lemon"/>
                <a:ea typeface="Lemon"/>
                <a:cs typeface="Lemon"/>
                <a:sym typeface="Lemon"/>
              </a:rPr>
              <a:t>Language Arts class example </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r>
              <a:rPr lang="en" sz="1800">
                <a:solidFill>
                  <a:srgbClr val="B7B7B7"/>
                </a:solidFill>
                <a:latin typeface="Lemon"/>
                <a:ea typeface="Lemon"/>
                <a:cs typeface="Lemon"/>
                <a:sym typeface="Lemon"/>
              </a:rPr>
              <a:t>Please don’t use your phone to do Apex work. Use a device with a larger screen like a laptop.</a:t>
            </a:r>
            <a:endParaRPr sz="1800">
              <a:solidFill>
                <a:srgbClr val="B7B7B7"/>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r>
              <a:rPr lang="en" sz="2400">
                <a:solidFill>
                  <a:srgbClr val="EFEFEF"/>
                </a:solidFill>
                <a:latin typeface="Lemon"/>
                <a:ea typeface="Lemon"/>
                <a:cs typeface="Lemon"/>
                <a:sym typeface="Lemon"/>
              </a:rPr>
              <a:t>Mobile App gives alerts and </a:t>
            </a:r>
            <a:r>
              <a:rPr lang="en" sz="2400">
                <a:solidFill>
                  <a:srgbClr val="00FFFF"/>
                </a:solidFill>
                <a:latin typeface="Lemon"/>
                <a:ea typeface="Lemon"/>
                <a:cs typeface="Lemon"/>
                <a:sym typeface="Lemon"/>
              </a:rPr>
              <a:t>Announcements</a:t>
            </a:r>
            <a:r>
              <a:rPr lang="en" sz="2400">
                <a:solidFill>
                  <a:srgbClr val="EFEFEF"/>
                </a:solidFill>
                <a:latin typeface="Lemon"/>
                <a:ea typeface="Lemon"/>
                <a:cs typeface="Lemon"/>
                <a:sym typeface="Lemon"/>
              </a:rPr>
              <a:t> about Canvas classes. </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r>
              <a:rPr lang="en" sz="2400">
                <a:solidFill>
                  <a:srgbClr val="EFEFEF"/>
                </a:solidFill>
                <a:latin typeface="Lemon"/>
                <a:ea typeface="Lemon"/>
                <a:cs typeface="Lemon"/>
                <a:sym typeface="Lemon"/>
              </a:rPr>
              <a:t>You also have an </a:t>
            </a:r>
            <a:r>
              <a:rPr lang="en" sz="2400">
                <a:solidFill>
                  <a:srgbClr val="00FFFF"/>
                </a:solidFill>
                <a:latin typeface="Lemon"/>
                <a:ea typeface="Lemon"/>
                <a:cs typeface="Lemon"/>
                <a:sym typeface="Lemon"/>
              </a:rPr>
              <a:t>Inbox</a:t>
            </a:r>
            <a:r>
              <a:rPr lang="en" sz="2400">
                <a:solidFill>
                  <a:srgbClr val="EFEFEF"/>
                </a:solidFill>
                <a:latin typeface="Lemon"/>
                <a:ea typeface="Lemon"/>
                <a:cs typeface="Lemon"/>
                <a:sym typeface="Lemon"/>
              </a:rPr>
              <a:t>!</a:t>
            </a: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a:p>
            <a:pPr marL="0" lvl="0" indent="0" algn="l" rtl="0">
              <a:spcBef>
                <a:spcPts val="0"/>
              </a:spcBef>
              <a:spcAft>
                <a:spcPts val="0"/>
              </a:spcAft>
              <a:buNone/>
            </a:pPr>
            <a:endParaRPr sz="2400">
              <a:solidFill>
                <a:srgbClr val="EFEFEF"/>
              </a:solidFill>
              <a:latin typeface="Lemon"/>
              <a:ea typeface="Lemon"/>
              <a:cs typeface="Lemon"/>
              <a:sym typeface="Lemon"/>
            </a:endParaRPr>
          </a:p>
        </p:txBody>
      </p:sp>
      <p:cxnSp>
        <p:nvCxnSpPr>
          <p:cNvPr id="281" name="Google Shape;281;p51"/>
          <p:cNvCxnSpPr/>
          <p:nvPr/>
        </p:nvCxnSpPr>
        <p:spPr>
          <a:xfrm flipH="1">
            <a:off x="2320450" y="3554275"/>
            <a:ext cx="1060200" cy="1059900"/>
          </a:xfrm>
          <a:prstGeom prst="straightConnector1">
            <a:avLst/>
          </a:prstGeom>
          <a:noFill/>
          <a:ln w="76200" cap="flat" cmpd="sng">
            <a:solidFill>
              <a:srgbClr val="FF0000"/>
            </a:solidFill>
            <a:prstDash val="solid"/>
            <a:round/>
            <a:headEnd type="none"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BREATHE</a:t>
            </a:r>
            <a:endParaRPr/>
          </a:p>
        </p:txBody>
      </p:sp>
      <p:pic>
        <p:nvPicPr>
          <p:cNvPr id="287" name="Google Shape;287;p52"/>
          <p:cNvPicPr preferRelativeResize="0"/>
          <p:nvPr/>
        </p:nvPicPr>
        <p:blipFill rotWithShape="1">
          <a:blip r:embed="rId3">
            <a:alphaModFix/>
          </a:blip>
          <a:srcRect t="9688" b="5987"/>
          <a:stretch/>
        </p:blipFill>
        <p:spPr>
          <a:xfrm>
            <a:off x="0" y="0"/>
            <a:ext cx="9144000" cy="5140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BREATHE</a:t>
            </a:r>
            <a:endParaRPr/>
          </a:p>
        </p:txBody>
      </p:sp>
      <p:pic>
        <p:nvPicPr>
          <p:cNvPr id="93" name="Google Shape;93;p19"/>
          <p:cNvPicPr preferRelativeResize="0"/>
          <p:nvPr/>
        </p:nvPicPr>
        <p:blipFill>
          <a:blip r:embed="rId3">
            <a:alphaModFix/>
          </a:blip>
          <a:stretch>
            <a:fillRect/>
          </a:stretch>
        </p:blipFill>
        <p:spPr>
          <a:xfrm>
            <a:off x="0" y="309282"/>
            <a:ext cx="9144000" cy="430306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3"/>
          <p:cNvSpPr txBox="1">
            <a:spLocks noGrp="1"/>
          </p:cNvSpPr>
          <p:nvPr>
            <p:ph type="ctrTitle"/>
          </p:nvPr>
        </p:nvSpPr>
        <p:spPr>
          <a:xfrm>
            <a:off x="996226" y="535799"/>
            <a:ext cx="7086900" cy="445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Middle School Classes</a:t>
            </a:r>
            <a:endParaRPr dirty="0"/>
          </a:p>
          <a:p>
            <a:pPr marL="0" lvl="0" indent="0" algn="ctr" rtl="0">
              <a:spcBef>
                <a:spcPts val="0"/>
              </a:spcBef>
              <a:spcAft>
                <a:spcPts val="0"/>
              </a:spcAft>
              <a:buNone/>
            </a:pPr>
            <a:endParaRPr sz="2500" dirty="0"/>
          </a:p>
          <a:p>
            <a:pPr marL="0" lvl="0" indent="0" algn="l" rtl="0">
              <a:spcBef>
                <a:spcPts val="0"/>
              </a:spcBef>
              <a:spcAft>
                <a:spcPts val="0"/>
              </a:spcAft>
              <a:buNone/>
            </a:pPr>
            <a:r>
              <a:rPr lang="en" sz="2500" dirty="0">
                <a:solidFill>
                  <a:srgbClr val="FFFF00"/>
                </a:solidFill>
              </a:rPr>
              <a:t>March 31</a:t>
            </a:r>
            <a:r>
              <a:rPr lang="en" sz="2500" dirty="0"/>
              <a:t>		Language Art &amp; Math		</a:t>
            </a:r>
            <a:endParaRPr sz="2500" b="1" dirty="0">
              <a:solidFill>
                <a:srgbClr val="FF00FF"/>
              </a:solidFill>
            </a:endParaRPr>
          </a:p>
          <a:p>
            <a:pPr marL="1371600" lvl="0" indent="457200" algn="l" rtl="0">
              <a:spcBef>
                <a:spcPts val="0"/>
              </a:spcBef>
              <a:spcAft>
                <a:spcPts val="0"/>
              </a:spcAft>
              <a:buNone/>
            </a:pPr>
            <a:r>
              <a:rPr lang="en" sz="2500" b="1" dirty="0">
                <a:solidFill>
                  <a:srgbClr val="FF00FF"/>
                </a:solidFill>
              </a:rPr>
              <a:t>All work scored in APEX.</a:t>
            </a:r>
            <a:endParaRPr sz="2500" b="1" dirty="0">
              <a:solidFill>
                <a:srgbClr val="FF00FF"/>
              </a:solidFill>
            </a:endParaRPr>
          </a:p>
          <a:p>
            <a:pPr marL="0" lvl="0" indent="0" algn="l" rtl="0">
              <a:spcBef>
                <a:spcPts val="0"/>
              </a:spcBef>
              <a:spcAft>
                <a:spcPts val="0"/>
              </a:spcAft>
              <a:buNone/>
            </a:pPr>
            <a:endParaRPr sz="2500" b="1" dirty="0">
              <a:solidFill>
                <a:srgbClr val="FF00FF"/>
              </a:solidFill>
            </a:endParaRPr>
          </a:p>
          <a:p>
            <a:pPr marL="0" lvl="0" indent="0" algn="l" rtl="0">
              <a:spcBef>
                <a:spcPts val="0"/>
              </a:spcBef>
              <a:spcAft>
                <a:spcPts val="0"/>
              </a:spcAft>
              <a:buNone/>
            </a:pPr>
            <a:r>
              <a:rPr lang="en" sz="2500" dirty="0">
                <a:solidFill>
                  <a:srgbClr val="FFFF00"/>
                </a:solidFill>
              </a:rPr>
              <a:t>April 6</a:t>
            </a:r>
            <a:r>
              <a:rPr lang="en" sz="2500" dirty="0"/>
              <a:t>  		Science &amp; Social Studies	</a:t>
            </a:r>
            <a:endParaRPr sz="2500" dirty="0">
              <a:solidFill>
                <a:srgbClr val="00FF00"/>
              </a:solidFill>
            </a:endParaRPr>
          </a:p>
          <a:p>
            <a:pPr marL="1371600" lvl="0" indent="457200" algn="l" rtl="0">
              <a:spcBef>
                <a:spcPts val="0"/>
              </a:spcBef>
              <a:spcAft>
                <a:spcPts val="0"/>
              </a:spcAft>
              <a:buNone/>
            </a:pPr>
            <a:r>
              <a:rPr lang="en" sz="2500" dirty="0">
                <a:solidFill>
                  <a:srgbClr val="00FF00"/>
                </a:solidFill>
              </a:rPr>
              <a:t>Activities scored in Canvas</a:t>
            </a:r>
            <a:endParaRPr sz="2500" dirty="0">
              <a:solidFill>
                <a:srgbClr val="00FF00"/>
              </a:solidFill>
            </a:endParaRPr>
          </a:p>
          <a:p>
            <a:pPr marL="0" lvl="0" indent="0" algn="l" rtl="0">
              <a:spcBef>
                <a:spcPts val="0"/>
              </a:spcBef>
              <a:spcAft>
                <a:spcPts val="0"/>
              </a:spcAft>
              <a:buNone/>
            </a:pPr>
            <a:endParaRPr sz="2500" dirty="0">
              <a:solidFill>
                <a:srgbClr val="00FF00"/>
              </a:solidFill>
            </a:endParaRPr>
          </a:p>
          <a:p>
            <a:pPr marL="0" lvl="0" indent="0" algn="l" rtl="0">
              <a:spcBef>
                <a:spcPts val="0"/>
              </a:spcBef>
              <a:spcAft>
                <a:spcPts val="0"/>
              </a:spcAft>
              <a:buNone/>
            </a:pPr>
            <a:r>
              <a:rPr lang="en" sz="2500" dirty="0">
                <a:solidFill>
                  <a:srgbClr val="FFFF00"/>
                </a:solidFill>
              </a:rPr>
              <a:t>April 13</a:t>
            </a:r>
            <a:r>
              <a:rPr lang="en" sz="2500" dirty="0"/>
              <a:t>  		Electives &amp; CTE			</a:t>
            </a:r>
            <a:endParaRPr sz="2500" dirty="0">
              <a:solidFill>
                <a:srgbClr val="00FF00"/>
              </a:solidFill>
            </a:endParaRPr>
          </a:p>
          <a:p>
            <a:pPr marL="1371600" lvl="0" indent="457200" algn="l" rtl="0">
              <a:spcBef>
                <a:spcPts val="0"/>
              </a:spcBef>
              <a:spcAft>
                <a:spcPts val="0"/>
              </a:spcAft>
              <a:buNone/>
            </a:pPr>
            <a:r>
              <a:rPr lang="en" sz="2500" dirty="0">
                <a:solidFill>
                  <a:srgbClr val="00FF00"/>
                </a:solidFill>
              </a:rPr>
              <a:t>Activities scored in Canvas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aphicFrame>
        <p:nvGraphicFramePr>
          <p:cNvPr id="297" name="Google Shape;297;p54"/>
          <p:cNvGraphicFramePr/>
          <p:nvPr/>
        </p:nvGraphicFramePr>
        <p:xfrm>
          <a:off x="-67550" y="-100"/>
          <a:ext cx="9211525" cy="5214165"/>
        </p:xfrm>
        <a:graphic>
          <a:graphicData uri="http://schemas.openxmlformats.org/drawingml/2006/table">
            <a:tbl>
              <a:tblPr>
                <a:noFill/>
                <a:tableStyleId>{A7C42135-F431-4AB8-AC8E-2195588661EB}</a:tableStyleId>
              </a:tblPr>
              <a:tblGrid>
                <a:gridCol w="1059975">
                  <a:extLst>
                    <a:ext uri="{9D8B030D-6E8A-4147-A177-3AD203B41FA5}">
                      <a16:colId xmlns:a16="http://schemas.microsoft.com/office/drawing/2014/main" val="20000"/>
                    </a:ext>
                  </a:extLst>
                </a:gridCol>
                <a:gridCol w="1627775">
                  <a:extLst>
                    <a:ext uri="{9D8B030D-6E8A-4147-A177-3AD203B41FA5}">
                      <a16:colId xmlns:a16="http://schemas.microsoft.com/office/drawing/2014/main" val="20001"/>
                    </a:ext>
                  </a:extLst>
                </a:gridCol>
                <a:gridCol w="1589925">
                  <a:extLst>
                    <a:ext uri="{9D8B030D-6E8A-4147-A177-3AD203B41FA5}">
                      <a16:colId xmlns:a16="http://schemas.microsoft.com/office/drawing/2014/main" val="20002"/>
                    </a:ext>
                  </a:extLst>
                </a:gridCol>
                <a:gridCol w="1735400">
                  <a:extLst>
                    <a:ext uri="{9D8B030D-6E8A-4147-A177-3AD203B41FA5}">
                      <a16:colId xmlns:a16="http://schemas.microsoft.com/office/drawing/2014/main" val="20003"/>
                    </a:ext>
                  </a:extLst>
                </a:gridCol>
                <a:gridCol w="1507575">
                  <a:extLst>
                    <a:ext uri="{9D8B030D-6E8A-4147-A177-3AD203B41FA5}">
                      <a16:colId xmlns:a16="http://schemas.microsoft.com/office/drawing/2014/main" val="20004"/>
                    </a:ext>
                  </a:extLst>
                </a:gridCol>
                <a:gridCol w="1690875">
                  <a:extLst>
                    <a:ext uri="{9D8B030D-6E8A-4147-A177-3AD203B41FA5}">
                      <a16:colId xmlns:a16="http://schemas.microsoft.com/office/drawing/2014/main" val="20005"/>
                    </a:ext>
                  </a:extLst>
                </a:gridCol>
              </a:tblGrid>
              <a:tr h="504825">
                <a:tc>
                  <a:txBody>
                    <a:bodyPr/>
                    <a:lstStyle/>
                    <a:p>
                      <a:pPr marL="0" lvl="0" indent="0" algn="ctr" rtl="0">
                        <a:spcBef>
                          <a:spcPts val="0"/>
                        </a:spcBef>
                        <a:spcAft>
                          <a:spcPts val="0"/>
                        </a:spcAft>
                        <a:buNone/>
                      </a:pPr>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rPr>
                        <a:t>Monday</a:t>
                      </a:r>
                      <a:endParaRPr sz="2000">
                        <a:solidFill>
                          <a:srgbClr val="FFFFFF"/>
                        </a:solidFill>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 sz="2000">
                          <a:solidFill>
                            <a:srgbClr val="FFFFFF"/>
                          </a:solidFill>
                        </a:rPr>
                        <a:t>Tuesday</a:t>
                      </a:r>
                      <a:endParaRPr sz="2000">
                        <a:solidFill>
                          <a:srgbClr val="FFFFFF"/>
                        </a:solidFill>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rPr>
                        <a:t>Wednesday</a:t>
                      </a:r>
                      <a:endParaRPr sz="2000">
                        <a:solidFill>
                          <a:srgbClr val="FFFFFF"/>
                        </a:solidFill>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 sz="2000">
                          <a:solidFill>
                            <a:srgbClr val="FFFFFF"/>
                          </a:solidFill>
                        </a:rPr>
                        <a:t>Thursday</a:t>
                      </a:r>
                      <a:endParaRPr sz="2000">
                        <a:solidFill>
                          <a:srgbClr val="FFFFFF"/>
                        </a:solidFill>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rPr>
                        <a:t>Friday</a:t>
                      </a:r>
                      <a:endParaRPr sz="2000">
                        <a:solidFill>
                          <a:srgbClr val="FFFFFF"/>
                        </a:solidFill>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668525">
                <a:tc>
                  <a:txBody>
                    <a:bodyPr/>
                    <a:lstStyle/>
                    <a:p>
                      <a:pPr marL="0" lvl="0" indent="0" algn="l" rtl="0">
                        <a:lnSpc>
                          <a:spcPct val="115000"/>
                        </a:lnSpc>
                        <a:spcBef>
                          <a:spcPts val="0"/>
                        </a:spcBef>
                        <a:spcAft>
                          <a:spcPts val="0"/>
                        </a:spcAft>
                        <a:buNone/>
                      </a:pPr>
                      <a:r>
                        <a:rPr lang="en" sz="1800"/>
                        <a:t>8 - 9am</a:t>
                      </a:r>
                      <a:endParaRPr sz="1800"/>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FBBC04"/>
                    </a:solidFill>
                  </a:tcPr>
                </a:tc>
                <a:tc gridSpan="5">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Tutor Sessions for Sped, ELL, Tier II &amp; III</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68525">
                <a:tc>
                  <a:txBody>
                    <a:bodyPr/>
                    <a:lstStyle/>
                    <a:p>
                      <a:pPr marL="0" lvl="0" indent="0" algn="l" rtl="0">
                        <a:lnSpc>
                          <a:spcPct val="115000"/>
                        </a:lnSpc>
                        <a:spcBef>
                          <a:spcPts val="0"/>
                        </a:spcBef>
                        <a:spcAft>
                          <a:spcPts val="0"/>
                        </a:spcAft>
                        <a:buNone/>
                      </a:pPr>
                      <a:r>
                        <a:rPr lang="en" sz="1800"/>
                        <a:t>9 - 10am</a:t>
                      </a:r>
                      <a:endParaRPr sz="1800"/>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FBBC04"/>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World Language</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P.E. / JROTC</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World Language</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P.E. / JROTC</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World Language</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668525">
                <a:tc>
                  <a:txBody>
                    <a:bodyPr/>
                    <a:lstStyle/>
                    <a:p>
                      <a:pPr marL="0" lvl="0" indent="0" algn="l" rtl="0">
                        <a:lnSpc>
                          <a:spcPct val="115000"/>
                        </a:lnSpc>
                        <a:spcBef>
                          <a:spcPts val="0"/>
                        </a:spcBef>
                        <a:spcAft>
                          <a:spcPts val="0"/>
                        </a:spcAft>
                        <a:buNone/>
                      </a:pPr>
                      <a:r>
                        <a:rPr lang="en" sz="1800"/>
                        <a:t>10 -11am</a:t>
                      </a:r>
                      <a:endParaRPr sz="1800"/>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FBBC04"/>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Math</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HS Elective</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Math</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HS Elective</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Math</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668525">
                <a:tc>
                  <a:txBody>
                    <a:bodyPr/>
                    <a:lstStyle/>
                    <a:p>
                      <a:pPr marL="0" lvl="0" indent="0" algn="l" rtl="0">
                        <a:lnSpc>
                          <a:spcPct val="115000"/>
                        </a:lnSpc>
                        <a:spcBef>
                          <a:spcPts val="0"/>
                        </a:spcBef>
                        <a:spcAft>
                          <a:spcPts val="0"/>
                        </a:spcAft>
                        <a:buNone/>
                      </a:pPr>
                      <a:r>
                        <a:rPr lang="en" sz="1800"/>
                        <a:t>11- 12pm</a:t>
                      </a:r>
                      <a:endParaRPr sz="1800"/>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FBBC04"/>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Language Arts</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Fine Arts</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Language Arts</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Fine Arts</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Language Arts</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668525">
                <a:tc>
                  <a:txBody>
                    <a:bodyPr/>
                    <a:lstStyle/>
                    <a:p>
                      <a:pPr marL="0" lvl="0" indent="0" algn="l" rtl="0">
                        <a:lnSpc>
                          <a:spcPct val="115000"/>
                        </a:lnSpc>
                        <a:spcBef>
                          <a:spcPts val="0"/>
                        </a:spcBef>
                        <a:spcAft>
                          <a:spcPts val="0"/>
                        </a:spcAft>
                        <a:buNone/>
                      </a:pPr>
                      <a:r>
                        <a:rPr lang="en" sz="1800"/>
                        <a:t>12 -1pm</a:t>
                      </a:r>
                      <a:endParaRPr sz="1800"/>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FBBC04"/>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Science</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CTE</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Science</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CTE</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Science</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668525">
                <a:tc>
                  <a:txBody>
                    <a:bodyPr/>
                    <a:lstStyle/>
                    <a:p>
                      <a:pPr marL="0" lvl="0" indent="0" algn="l" rtl="0">
                        <a:lnSpc>
                          <a:spcPct val="115000"/>
                        </a:lnSpc>
                        <a:spcBef>
                          <a:spcPts val="0"/>
                        </a:spcBef>
                        <a:spcAft>
                          <a:spcPts val="0"/>
                        </a:spcAft>
                        <a:buNone/>
                      </a:pPr>
                      <a:r>
                        <a:rPr lang="en" sz="1800"/>
                        <a:t>1 - 2pm</a:t>
                      </a:r>
                      <a:endParaRPr sz="1800"/>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FBBC04"/>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Social Studies</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MS Electives</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Social Studies</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MS Electives</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Social Studies</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627575">
                <a:tc>
                  <a:txBody>
                    <a:bodyPr/>
                    <a:lstStyle/>
                    <a:p>
                      <a:pPr marL="0" lvl="0" indent="0" algn="l" rtl="0">
                        <a:lnSpc>
                          <a:spcPct val="115000"/>
                        </a:lnSpc>
                        <a:spcBef>
                          <a:spcPts val="0"/>
                        </a:spcBef>
                        <a:spcAft>
                          <a:spcPts val="0"/>
                        </a:spcAft>
                        <a:buNone/>
                      </a:pPr>
                      <a:r>
                        <a:rPr lang="en" sz="1800"/>
                        <a:t>2 - 3pm</a:t>
                      </a:r>
                      <a:endParaRPr sz="1800"/>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solidFill>
                      <a:srgbClr val="FBBC04"/>
                    </a:solidFill>
                  </a:tcPr>
                </a:tc>
                <a:tc gridSpan="5">
                  <a:txBody>
                    <a:bodyPr/>
                    <a:lstStyle/>
                    <a:p>
                      <a:pPr marL="0" lvl="0" indent="0" algn="ctr" rtl="0">
                        <a:lnSpc>
                          <a:spcPct val="115000"/>
                        </a:lnSpc>
                        <a:spcBef>
                          <a:spcPts val="0"/>
                        </a:spcBef>
                        <a:spcAft>
                          <a:spcPts val="0"/>
                        </a:spcAft>
                        <a:buNone/>
                      </a:pPr>
                      <a:r>
                        <a:rPr lang="en" sz="2000">
                          <a:solidFill>
                            <a:srgbClr val="FFFFFF"/>
                          </a:solidFill>
                          <a:latin typeface="Calibri"/>
                          <a:ea typeface="Calibri"/>
                          <a:cs typeface="Calibri"/>
                          <a:sym typeface="Calibri"/>
                        </a:rPr>
                        <a:t>Tutor Sessions for Sped, ELL, Tier II &amp; III</a:t>
                      </a:r>
                      <a:endParaRPr sz="2000">
                        <a:solidFill>
                          <a:srgbClr val="FFFFFF"/>
                        </a:solidFill>
                        <a:latin typeface="Calibri"/>
                        <a:ea typeface="Calibri"/>
                        <a:cs typeface="Calibri"/>
                        <a:sym typeface="Calibri"/>
                      </a:endParaRPr>
                    </a:p>
                  </a:txBody>
                  <a:tcPr marL="28575" marR="28575" marT="19050" marB="19050" anchor="ctr">
                    <a:lnL w="9425" cap="flat" cmpd="sng">
                      <a:solidFill>
                        <a:srgbClr val="CCCCCC"/>
                      </a:solidFill>
                      <a:prstDash val="solid"/>
                      <a:round/>
                      <a:headEnd type="none" w="sm" len="sm"/>
                      <a:tailEnd type="none" w="sm" len="sm"/>
                    </a:lnL>
                    <a:lnR w="9425" cap="flat" cmpd="sng">
                      <a:solidFill>
                        <a:srgbClr val="CCCCCC"/>
                      </a:solidFill>
                      <a:prstDash val="solid"/>
                      <a:round/>
                      <a:headEnd type="none" w="sm" len="sm"/>
                      <a:tailEnd type="none" w="sm" len="sm"/>
                    </a:lnR>
                    <a:lnT w="9425" cap="flat" cmpd="sng">
                      <a:solidFill>
                        <a:srgbClr val="CCCCCC"/>
                      </a:solidFill>
                      <a:prstDash val="solid"/>
                      <a:round/>
                      <a:headEnd type="none" w="sm" len="sm"/>
                      <a:tailEnd type="none" w="sm" len="sm"/>
                    </a:lnT>
                    <a:lnB w="94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55"/>
          <p:cNvPicPr preferRelativeResize="0"/>
          <p:nvPr/>
        </p:nvPicPr>
        <p:blipFill rotWithShape="1">
          <a:blip r:embed="rId3">
            <a:alphaModFix/>
          </a:blip>
          <a:srcRect t="5496" b="16427"/>
          <a:stretch/>
        </p:blipFill>
        <p:spPr>
          <a:xfrm>
            <a:off x="4815625" y="73250"/>
            <a:ext cx="4328374" cy="5070249"/>
          </a:xfrm>
          <a:prstGeom prst="rect">
            <a:avLst/>
          </a:prstGeom>
          <a:noFill/>
          <a:ln>
            <a:noFill/>
          </a:ln>
        </p:spPr>
      </p:pic>
      <p:sp>
        <p:nvSpPr>
          <p:cNvPr id="303" name="Google Shape;303;p55"/>
          <p:cNvSpPr txBox="1"/>
          <p:nvPr/>
        </p:nvSpPr>
        <p:spPr>
          <a:xfrm>
            <a:off x="208375" y="222075"/>
            <a:ext cx="4581900" cy="43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9CB9C"/>
                </a:solidFill>
                <a:latin typeface="Arvo"/>
                <a:ea typeface="Arvo"/>
                <a:cs typeface="Arvo"/>
                <a:sym typeface="Arvo"/>
              </a:rPr>
              <a:t>Do you have a planner? A calendar?</a:t>
            </a:r>
            <a:endParaRPr sz="1800">
              <a:solidFill>
                <a:srgbClr val="F9CB9C"/>
              </a:solidFill>
              <a:latin typeface="Arvo"/>
              <a:ea typeface="Arvo"/>
              <a:cs typeface="Arvo"/>
              <a:sym typeface="Arvo"/>
            </a:endParaRPr>
          </a:p>
          <a:p>
            <a:pPr marL="0" lvl="0" indent="0" algn="l" rtl="0">
              <a:spcBef>
                <a:spcPts val="0"/>
              </a:spcBef>
              <a:spcAft>
                <a:spcPts val="0"/>
              </a:spcAft>
              <a:buNone/>
            </a:pPr>
            <a:endParaRPr sz="1800">
              <a:solidFill>
                <a:srgbClr val="F9CB9C"/>
              </a:solidFill>
              <a:latin typeface="Arvo"/>
              <a:ea typeface="Arvo"/>
              <a:cs typeface="Arvo"/>
              <a:sym typeface="Arvo"/>
            </a:endParaRPr>
          </a:p>
          <a:p>
            <a:pPr marL="0" lvl="0" indent="0" algn="l" rtl="0">
              <a:spcBef>
                <a:spcPts val="0"/>
              </a:spcBef>
              <a:spcAft>
                <a:spcPts val="0"/>
              </a:spcAft>
              <a:buNone/>
            </a:pPr>
            <a:r>
              <a:rPr lang="en" sz="1800">
                <a:solidFill>
                  <a:srgbClr val="F9CB9C"/>
                </a:solidFill>
                <a:latin typeface="Arvo"/>
                <a:ea typeface="Arvo"/>
                <a:cs typeface="Arvo"/>
                <a:sym typeface="Arvo"/>
              </a:rPr>
              <a:t>Do you have a grid of the week that you can draw out?</a:t>
            </a:r>
            <a:endParaRPr sz="1800">
              <a:solidFill>
                <a:srgbClr val="F9CB9C"/>
              </a:solidFill>
              <a:latin typeface="Arvo"/>
              <a:ea typeface="Arvo"/>
              <a:cs typeface="Arvo"/>
              <a:sym typeface="Arvo"/>
            </a:endParaRPr>
          </a:p>
          <a:p>
            <a:pPr marL="0" lvl="0" indent="0" algn="l" rtl="0">
              <a:spcBef>
                <a:spcPts val="0"/>
              </a:spcBef>
              <a:spcAft>
                <a:spcPts val="0"/>
              </a:spcAft>
              <a:buNone/>
            </a:pPr>
            <a:endParaRPr sz="1800">
              <a:solidFill>
                <a:srgbClr val="F9CB9C"/>
              </a:solidFill>
              <a:latin typeface="Arvo"/>
              <a:ea typeface="Arvo"/>
              <a:cs typeface="Arvo"/>
              <a:sym typeface="Arvo"/>
            </a:endParaRPr>
          </a:p>
          <a:p>
            <a:pPr marL="0" lvl="0" indent="0" algn="l" rtl="0">
              <a:spcBef>
                <a:spcPts val="0"/>
              </a:spcBef>
              <a:spcAft>
                <a:spcPts val="0"/>
              </a:spcAft>
              <a:buNone/>
            </a:pPr>
            <a:r>
              <a:rPr lang="en" sz="1800">
                <a:solidFill>
                  <a:srgbClr val="F9CB9C"/>
                </a:solidFill>
                <a:latin typeface="Arvo"/>
                <a:ea typeface="Arvo"/>
                <a:cs typeface="Arvo"/>
                <a:sym typeface="Arvo"/>
              </a:rPr>
              <a:t>What is your typical day schedule like?</a:t>
            </a:r>
            <a:endParaRPr sz="1800">
              <a:solidFill>
                <a:srgbClr val="F9CB9C"/>
              </a:solidFill>
              <a:latin typeface="Arvo"/>
              <a:ea typeface="Arvo"/>
              <a:cs typeface="Arvo"/>
              <a:sym typeface="Arvo"/>
            </a:endParaRPr>
          </a:p>
          <a:p>
            <a:pPr marL="0" lvl="0" indent="0" algn="l" rtl="0">
              <a:spcBef>
                <a:spcPts val="0"/>
              </a:spcBef>
              <a:spcAft>
                <a:spcPts val="0"/>
              </a:spcAft>
              <a:buNone/>
            </a:pPr>
            <a:endParaRPr sz="1800">
              <a:solidFill>
                <a:srgbClr val="F9CB9C"/>
              </a:solidFill>
              <a:latin typeface="Arvo"/>
              <a:ea typeface="Arvo"/>
              <a:cs typeface="Arvo"/>
              <a:sym typeface="Arvo"/>
            </a:endParaRPr>
          </a:p>
          <a:p>
            <a:pPr marL="0" lvl="0" indent="0" algn="l" rtl="0">
              <a:spcBef>
                <a:spcPts val="0"/>
              </a:spcBef>
              <a:spcAft>
                <a:spcPts val="0"/>
              </a:spcAft>
              <a:buNone/>
            </a:pPr>
            <a:r>
              <a:rPr lang="en" sz="1800">
                <a:solidFill>
                  <a:srgbClr val="F9CB9C"/>
                </a:solidFill>
                <a:latin typeface="Arvo"/>
                <a:ea typeface="Arvo"/>
                <a:cs typeface="Arvo"/>
                <a:sym typeface="Arvo"/>
              </a:rPr>
              <a:t>How will you stay organized and be able to see at a glance where/when you need to be on Zoom Office Hours with teachers?</a:t>
            </a:r>
            <a:endParaRPr sz="1800">
              <a:solidFill>
                <a:srgbClr val="F9CB9C"/>
              </a:solidFill>
              <a:latin typeface="Arvo"/>
              <a:ea typeface="Arvo"/>
              <a:cs typeface="Arvo"/>
              <a:sym typeface="Arvo"/>
            </a:endParaRPr>
          </a:p>
          <a:p>
            <a:pPr marL="0" lvl="0" indent="0" algn="l" rtl="0">
              <a:spcBef>
                <a:spcPts val="0"/>
              </a:spcBef>
              <a:spcAft>
                <a:spcPts val="0"/>
              </a:spcAft>
              <a:buNone/>
            </a:pPr>
            <a:endParaRPr sz="1800">
              <a:solidFill>
                <a:srgbClr val="F9CB9C"/>
              </a:solidFill>
              <a:latin typeface="Arvo"/>
              <a:ea typeface="Arvo"/>
              <a:cs typeface="Arvo"/>
              <a:sym typeface="Arvo"/>
            </a:endParaRPr>
          </a:p>
          <a:p>
            <a:pPr marL="0" lvl="0" indent="0" algn="l" rtl="0">
              <a:spcBef>
                <a:spcPts val="0"/>
              </a:spcBef>
              <a:spcAft>
                <a:spcPts val="0"/>
              </a:spcAft>
              <a:buNone/>
            </a:pPr>
            <a:r>
              <a:rPr lang="en" sz="1800">
                <a:solidFill>
                  <a:srgbClr val="F9CB9C"/>
                </a:solidFill>
                <a:latin typeface="Arvo"/>
                <a:ea typeface="Arvo"/>
                <a:cs typeface="Arvo"/>
                <a:sym typeface="Arvo"/>
              </a:rPr>
              <a:t>How will you balance out family, home, free time, and school work?</a:t>
            </a:r>
            <a:endParaRPr sz="1800">
              <a:solidFill>
                <a:srgbClr val="F9CB9C"/>
              </a:solidFill>
              <a:latin typeface="Arvo"/>
              <a:ea typeface="Arvo"/>
              <a:cs typeface="Arvo"/>
              <a:sym typeface="Arvo"/>
            </a:endParaRPr>
          </a:p>
          <a:p>
            <a:pPr marL="0" lvl="0" indent="0" algn="l" rtl="0">
              <a:spcBef>
                <a:spcPts val="0"/>
              </a:spcBef>
              <a:spcAft>
                <a:spcPts val="0"/>
              </a:spcAft>
              <a:buNone/>
            </a:pPr>
            <a:endParaRPr sz="1800">
              <a:solidFill>
                <a:srgbClr val="F9CB9C"/>
              </a:solidFill>
              <a:latin typeface="Arvo"/>
              <a:ea typeface="Arvo"/>
              <a:cs typeface="Arvo"/>
              <a:sym typeface="Arvo"/>
            </a:endParaRPr>
          </a:p>
          <a:p>
            <a:pPr marL="0" lvl="0" indent="0" algn="l" rtl="0">
              <a:spcBef>
                <a:spcPts val="0"/>
              </a:spcBef>
              <a:spcAft>
                <a:spcPts val="0"/>
              </a:spcAft>
              <a:buNone/>
            </a:pPr>
            <a:r>
              <a:rPr lang="en" sz="1800">
                <a:solidFill>
                  <a:srgbClr val="F9CB9C"/>
                </a:solidFill>
                <a:latin typeface="Arvo"/>
                <a:ea typeface="Arvo"/>
                <a:cs typeface="Arvo"/>
                <a:sym typeface="Arvo"/>
              </a:rPr>
              <a:t>Do you have a sibling in high school?</a:t>
            </a:r>
            <a:endParaRPr sz="1800">
              <a:solidFill>
                <a:srgbClr val="F9CB9C"/>
              </a:solidFill>
              <a:latin typeface="Arvo"/>
              <a:ea typeface="Arvo"/>
              <a:cs typeface="Arvo"/>
              <a:sym typeface="Arvo"/>
            </a:endParaRPr>
          </a:p>
          <a:p>
            <a:pPr marL="0" lvl="0" indent="0" algn="l" rtl="0">
              <a:spcBef>
                <a:spcPts val="0"/>
              </a:spcBef>
              <a:spcAft>
                <a:spcPts val="0"/>
              </a:spcAft>
              <a:buNone/>
            </a:pPr>
            <a:endParaRPr sz="1800">
              <a:solidFill>
                <a:srgbClr val="F9CB9C"/>
              </a:solidFill>
              <a:latin typeface="Arvo"/>
              <a:ea typeface="Arvo"/>
              <a:cs typeface="Arvo"/>
              <a:sym typeface="Arvo"/>
            </a:endParaRPr>
          </a:p>
          <a:p>
            <a:pPr marL="0" lvl="0" indent="0" algn="l" rtl="0">
              <a:spcBef>
                <a:spcPts val="0"/>
              </a:spcBef>
              <a:spcAft>
                <a:spcPts val="0"/>
              </a:spcAft>
              <a:buNone/>
            </a:pPr>
            <a:endParaRPr sz="1800">
              <a:solidFill>
                <a:srgbClr val="F9CB9C"/>
              </a:solidFill>
              <a:latin typeface="Arvo"/>
              <a:ea typeface="Arvo"/>
              <a:cs typeface="Arvo"/>
              <a:sym typeface="Arv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0FF00"/>
                </a:solidFill>
                <a:latin typeface="Arvo"/>
                <a:ea typeface="Arvo"/>
                <a:cs typeface="Arvo"/>
                <a:sym typeface="Arvo"/>
              </a:rPr>
              <a:t>Q Parent Connect</a:t>
            </a:r>
            <a:endParaRPr b="1">
              <a:solidFill>
                <a:srgbClr val="00FF00"/>
              </a:solidFill>
              <a:latin typeface="Arvo"/>
              <a:ea typeface="Arvo"/>
              <a:cs typeface="Arvo"/>
              <a:sym typeface="Arvo"/>
            </a:endParaRPr>
          </a:p>
          <a:p>
            <a:pPr marL="0" lvl="0" indent="0" algn="ctr" rtl="0">
              <a:spcBef>
                <a:spcPts val="0"/>
              </a:spcBef>
              <a:spcAft>
                <a:spcPts val="0"/>
              </a:spcAft>
              <a:buNone/>
            </a:pPr>
            <a:endParaRPr>
              <a:latin typeface="Arvo"/>
              <a:ea typeface="Arvo"/>
              <a:cs typeface="Arvo"/>
              <a:sym typeface="Arvo"/>
            </a:endParaRPr>
          </a:p>
          <a:p>
            <a:pPr marL="0" lvl="0" indent="0" algn="ctr" rtl="0">
              <a:spcBef>
                <a:spcPts val="0"/>
              </a:spcBef>
              <a:spcAft>
                <a:spcPts val="0"/>
              </a:spcAft>
              <a:buNone/>
            </a:pPr>
            <a:r>
              <a:rPr lang="en">
                <a:latin typeface="Arvo"/>
                <a:ea typeface="Arvo"/>
                <a:cs typeface="Arvo"/>
                <a:sym typeface="Arvo"/>
              </a:rPr>
              <a:t>Please remind your folks to update their phone, email, address, and your student email address posted in </a:t>
            </a:r>
            <a:r>
              <a:rPr lang="en" b="1">
                <a:solidFill>
                  <a:srgbClr val="00FF00"/>
                </a:solidFill>
                <a:latin typeface="Arvo"/>
                <a:ea typeface="Arvo"/>
                <a:cs typeface="Arvo"/>
                <a:sym typeface="Arvo"/>
              </a:rPr>
              <a:t>CONTACTS</a:t>
            </a:r>
            <a:r>
              <a:rPr lang="en">
                <a:latin typeface="Arvo"/>
                <a:ea typeface="Arvo"/>
                <a:cs typeface="Arvo"/>
                <a:sym typeface="Arvo"/>
              </a:rPr>
              <a:t> on Q Parent Connect.</a:t>
            </a:r>
            <a:endParaRPr>
              <a:latin typeface="Arvo"/>
              <a:ea typeface="Arvo"/>
              <a:cs typeface="Arvo"/>
              <a:sym typeface="Arv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latin typeface="Comfortaa"/>
                <a:ea typeface="Comfortaa"/>
                <a:cs typeface="Comfortaa"/>
                <a:sym typeface="Comfortaa"/>
              </a:rPr>
              <a:t>ASD Tech Support for </a:t>
            </a:r>
            <a:endParaRPr sz="5000">
              <a:latin typeface="Comfortaa"/>
              <a:ea typeface="Comfortaa"/>
              <a:cs typeface="Comfortaa"/>
              <a:sym typeface="Comfortaa"/>
            </a:endParaRPr>
          </a:p>
          <a:p>
            <a:pPr marL="0" lvl="0" indent="0" algn="ctr" rtl="0">
              <a:spcBef>
                <a:spcPts val="0"/>
              </a:spcBef>
              <a:spcAft>
                <a:spcPts val="0"/>
              </a:spcAft>
              <a:buNone/>
            </a:pPr>
            <a:r>
              <a:rPr lang="en" sz="5000">
                <a:latin typeface="Comfortaa"/>
                <a:ea typeface="Comfortaa"/>
                <a:cs typeface="Comfortaa"/>
                <a:sym typeface="Comfortaa"/>
              </a:rPr>
              <a:t>Parents &amp; Students</a:t>
            </a:r>
            <a:endParaRPr sz="5000">
              <a:latin typeface="Comfortaa"/>
              <a:ea typeface="Comfortaa"/>
              <a:cs typeface="Comfortaa"/>
              <a:sym typeface="Comfortaa"/>
            </a:endParaRPr>
          </a:p>
          <a:p>
            <a:pPr marL="0" lvl="0" indent="0" algn="ctr" rtl="0">
              <a:spcBef>
                <a:spcPts val="0"/>
              </a:spcBef>
              <a:spcAft>
                <a:spcPts val="0"/>
              </a:spcAft>
              <a:buNone/>
            </a:pPr>
            <a:endParaRPr sz="5000">
              <a:latin typeface="Comfortaa"/>
              <a:ea typeface="Comfortaa"/>
              <a:cs typeface="Comfortaa"/>
              <a:sym typeface="Comfortaa"/>
            </a:endParaRPr>
          </a:p>
          <a:p>
            <a:pPr marL="0" lvl="0" indent="0" algn="ctr" rtl="0">
              <a:spcBef>
                <a:spcPts val="0"/>
              </a:spcBef>
              <a:spcAft>
                <a:spcPts val="0"/>
              </a:spcAft>
              <a:buNone/>
            </a:pPr>
            <a:r>
              <a:rPr lang="en" sz="5000" u="sng">
                <a:solidFill>
                  <a:schemeClr val="hlink"/>
                </a:solidFill>
                <a:latin typeface="Comfortaa"/>
                <a:ea typeface="Comfortaa"/>
                <a:cs typeface="Comfortaa"/>
                <a:sym typeface="Comfortaa"/>
                <a:hlinkClick r:id="rId3"/>
              </a:rPr>
              <a:t>https://help.asdk12.org</a:t>
            </a:r>
            <a:endParaRPr sz="5000">
              <a:latin typeface="Comfortaa"/>
              <a:ea typeface="Comfortaa"/>
              <a:cs typeface="Comfortaa"/>
              <a:sym typeface="Comforta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8"/>
          <p:cNvSpPr txBox="1">
            <a:spLocks noGrp="1"/>
          </p:cNvSpPr>
          <p:nvPr>
            <p:ph type="title"/>
          </p:nvPr>
        </p:nvSpPr>
        <p:spPr>
          <a:xfrm>
            <a:off x="311700" y="1592200"/>
            <a:ext cx="8520600" cy="140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Academic Priorities</a:t>
            </a:r>
            <a:endParaRPr/>
          </a:p>
          <a:p>
            <a:pPr marL="0" lvl="0" indent="0" algn="ctr" rtl="0">
              <a:spcBef>
                <a:spcPts val="0"/>
              </a:spcBef>
              <a:spcAft>
                <a:spcPts val="0"/>
              </a:spcAft>
              <a:buNone/>
            </a:pPr>
            <a:endParaRPr/>
          </a:p>
          <a:p>
            <a:pPr marL="0" lvl="0" indent="0" algn="ctr" rtl="0">
              <a:spcBef>
                <a:spcPts val="0"/>
              </a:spcBef>
              <a:spcAft>
                <a:spcPts val="0"/>
              </a:spcAft>
              <a:buNone/>
            </a:pPr>
            <a:r>
              <a:rPr lang="en"/>
              <a:t>Focus on </a:t>
            </a:r>
            <a:r>
              <a:rPr lang="en">
                <a:solidFill>
                  <a:srgbClr val="FFFF00"/>
                </a:solidFill>
              </a:rPr>
              <a:t>Math</a:t>
            </a:r>
            <a:r>
              <a:rPr lang="en"/>
              <a:t> and </a:t>
            </a:r>
            <a:r>
              <a:rPr lang="en">
                <a:solidFill>
                  <a:srgbClr val="FFFF00"/>
                </a:solidFill>
              </a:rPr>
              <a:t>Language Arts</a:t>
            </a:r>
            <a:r>
              <a:rPr lang="en"/>
              <a:t>.</a:t>
            </a:r>
            <a:endParaRPr/>
          </a:p>
          <a:p>
            <a:pPr marL="0" lvl="0" indent="0" algn="ctr" rtl="0">
              <a:spcBef>
                <a:spcPts val="0"/>
              </a:spcBef>
              <a:spcAft>
                <a:spcPts val="0"/>
              </a:spcAft>
              <a:buNone/>
            </a:pPr>
            <a:r>
              <a:rPr lang="en"/>
              <a:t>These assignments are all in Apex. </a:t>
            </a:r>
            <a:endParaRPr/>
          </a:p>
          <a:p>
            <a:pPr marL="0" lvl="0" indent="0" algn="ctr" rtl="0">
              <a:spcBef>
                <a:spcPts val="0"/>
              </a:spcBef>
              <a:spcAft>
                <a:spcPts val="0"/>
              </a:spcAft>
              <a:buNone/>
            </a:pPr>
            <a:endParaRPr/>
          </a:p>
          <a:p>
            <a:pPr marL="0" lvl="0" indent="0" algn="ctr" rtl="0">
              <a:spcBef>
                <a:spcPts val="0"/>
              </a:spcBef>
              <a:spcAft>
                <a:spcPts val="0"/>
              </a:spcAft>
              <a:buNone/>
            </a:pPr>
            <a:r>
              <a:rPr lang="en"/>
              <a:t>Link to Apex also in your </a:t>
            </a:r>
            <a:r>
              <a:rPr lang="en">
                <a:solidFill>
                  <a:srgbClr val="00FFFF"/>
                </a:solidFill>
              </a:rPr>
              <a:t>Canvas</a:t>
            </a:r>
            <a:r>
              <a:rPr lang="en"/>
              <a:t> course tiles for Math and Language Arts.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9"/>
          <p:cNvSpPr txBox="1">
            <a:spLocks noGrp="1"/>
          </p:cNvSpPr>
          <p:nvPr>
            <p:ph type="body" idx="1"/>
          </p:nvPr>
        </p:nvSpPr>
        <p:spPr>
          <a:xfrm>
            <a:off x="5725250" y="4267400"/>
            <a:ext cx="28185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rgbClr val="FFF2CC"/>
                </a:solidFill>
                <a:latin typeface="Dancing Script"/>
                <a:ea typeface="Dancing Script"/>
                <a:cs typeface="Dancing Script"/>
                <a:sym typeface="Dancing Script"/>
              </a:rPr>
              <a:t>TO BREATHE</a:t>
            </a:r>
            <a:endParaRPr sz="3600">
              <a:solidFill>
                <a:srgbClr val="FFF2CC"/>
              </a:solidFill>
              <a:latin typeface="Dancing Script"/>
              <a:ea typeface="Dancing Script"/>
              <a:cs typeface="Dancing Script"/>
              <a:sym typeface="Dancing Script"/>
            </a:endParaRPr>
          </a:p>
        </p:txBody>
      </p:sp>
      <p:pic>
        <p:nvPicPr>
          <p:cNvPr id="324" name="Google Shape;324;p59"/>
          <p:cNvPicPr preferRelativeResize="0"/>
          <p:nvPr/>
        </p:nvPicPr>
        <p:blipFill>
          <a:blip r:embed="rId3">
            <a:alphaModFix/>
          </a:blip>
          <a:stretch>
            <a:fillRect/>
          </a:stretch>
        </p:blipFill>
        <p:spPr>
          <a:xfrm>
            <a:off x="5050375" y="130400"/>
            <a:ext cx="3949330" cy="3925775"/>
          </a:xfrm>
          <a:prstGeom prst="rect">
            <a:avLst/>
          </a:prstGeom>
          <a:noFill/>
          <a:ln>
            <a:noFill/>
          </a:ln>
        </p:spPr>
      </p:pic>
      <p:pic>
        <p:nvPicPr>
          <p:cNvPr id="325" name="Google Shape;325;p59"/>
          <p:cNvPicPr preferRelativeResize="0"/>
          <p:nvPr/>
        </p:nvPicPr>
        <p:blipFill>
          <a:blip r:embed="rId4">
            <a:alphaModFix/>
          </a:blip>
          <a:stretch>
            <a:fillRect/>
          </a:stretch>
        </p:blipFill>
        <p:spPr>
          <a:xfrm>
            <a:off x="139255" y="1473300"/>
            <a:ext cx="4737471" cy="3158314"/>
          </a:xfrm>
          <a:prstGeom prst="rect">
            <a:avLst/>
          </a:prstGeom>
          <a:noFill/>
          <a:ln>
            <a:noFill/>
          </a:ln>
        </p:spPr>
      </p:pic>
      <p:sp>
        <p:nvSpPr>
          <p:cNvPr id="326" name="Google Shape;326;p59"/>
          <p:cNvSpPr txBox="1">
            <a:spLocks noGrp="1"/>
          </p:cNvSpPr>
          <p:nvPr>
            <p:ph type="body" idx="1"/>
          </p:nvPr>
        </p:nvSpPr>
        <p:spPr>
          <a:xfrm>
            <a:off x="741975" y="614375"/>
            <a:ext cx="3567300" cy="66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rgbClr val="FFF2CC"/>
                </a:solidFill>
                <a:latin typeface="Dancing Script"/>
                <a:ea typeface="Dancing Script"/>
                <a:cs typeface="Dancing Script"/>
                <a:sym typeface="Dancing Script"/>
              </a:rPr>
              <a:t>TAKE A MOMENT</a:t>
            </a:r>
            <a:endParaRPr sz="3600">
              <a:solidFill>
                <a:srgbClr val="FFF2CC"/>
              </a:solidFill>
              <a:latin typeface="Dancing Script"/>
              <a:ea typeface="Dancing Script"/>
              <a:cs typeface="Dancing Script"/>
              <a:sym typeface="Dancing Scrip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60"/>
          <p:cNvSpPr txBox="1">
            <a:spLocks noGrp="1"/>
          </p:cNvSpPr>
          <p:nvPr>
            <p:ph type="title"/>
          </p:nvPr>
        </p:nvSpPr>
        <p:spPr>
          <a:xfrm>
            <a:off x="4412050" y="427150"/>
            <a:ext cx="4364100" cy="340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latin typeface="Kreon"/>
                <a:ea typeface="Kreon"/>
                <a:cs typeface="Kreon"/>
                <a:sym typeface="Kreon"/>
              </a:rPr>
              <a:t>Chugiak Elementary</a:t>
            </a:r>
            <a:endParaRPr>
              <a:latin typeface="Kreon"/>
              <a:ea typeface="Kreon"/>
              <a:cs typeface="Kreon"/>
              <a:sym typeface="Kreon"/>
            </a:endParaRPr>
          </a:p>
          <a:p>
            <a:pPr marL="0" lvl="0" indent="0" algn="ctr" rtl="0">
              <a:spcBef>
                <a:spcPts val="0"/>
              </a:spcBef>
              <a:spcAft>
                <a:spcPts val="0"/>
              </a:spcAft>
              <a:buNone/>
            </a:pPr>
            <a:r>
              <a:rPr lang="en">
                <a:latin typeface="Kreon"/>
                <a:ea typeface="Kreon"/>
                <a:cs typeface="Kreon"/>
                <a:sym typeface="Kreon"/>
              </a:rPr>
              <a:t>Homestead Elementary</a:t>
            </a:r>
            <a:endParaRPr>
              <a:latin typeface="Kreon"/>
              <a:ea typeface="Kreon"/>
              <a:cs typeface="Kreon"/>
              <a:sym typeface="Kreon"/>
            </a:endParaRPr>
          </a:p>
          <a:p>
            <a:pPr marL="0" lvl="0" indent="0" algn="ctr" rtl="0">
              <a:spcBef>
                <a:spcPts val="0"/>
              </a:spcBef>
              <a:spcAft>
                <a:spcPts val="0"/>
              </a:spcAft>
              <a:buNone/>
            </a:pPr>
            <a:r>
              <a:rPr lang="en">
                <a:latin typeface="Kreon"/>
                <a:ea typeface="Kreon"/>
                <a:cs typeface="Kreon"/>
                <a:sym typeface="Kreon"/>
              </a:rPr>
              <a:t>Fire Lake Elementary </a:t>
            </a:r>
            <a:endParaRPr>
              <a:latin typeface="Kreon"/>
              <a:ea typeface="Kreon"/>
              <a:cs typeface="Kreon"/>
              <a:sym typeface="Kreon"/>
            </a:endParaRPr>
          </a:p>
          <a:p>
            <a:pPr marL="0" lvl="0" indent="0" algn="ctr" rtl="0">
              <a:spcBef>
                <a:spcPts val="0"/>
              </a:spcBef>
              <a:spcAft>
                <a:spcPts val="0"/>
              </a:spcAft>
              <a:buNone/>
            </a:pPr>
            <a:r>
              <a:rPr lang="en" u="sng">
                <a:solidFill>
                  <a:schemeClr val="hlink"/>
                </a:solidFill>
                <a:latin typeface="Kreon"/>
                <a:ea typeface="Kreon"/>
                <a:cs typeface="Kreon"/>
                <a:sym typeface="Kreon"/>
                <a:hlinkClick r:id="rId3"/>
              </a:rPr>
              <a:t>More Locations &amp; Information</a:t>
            </a:r>
            <a:endParaRPr>
              <a:latin typeface="Kreon"/>
              <a:ea typeface="Kreon"/>
              <a:cs typeface="Kreon"/>
              <a:sym typeface="Kreon"/>
            </a:endParaRPr>
          </a:p>
          <a:p>
            <a:pPr marL="0" lvl="0" indent="0" algn="ctr" rtl="0">
              <a:spcBef>
                <a:spcPts val="0"/>
              </a:spcBef>
              <a:spcAft>
                <a:spcPts val="0"/>
              </a:spcAft>
              <a:buNone/>
            </a:pPr>
            <a:endParaRPr/>
          </a:p>
        </p:txBody>
      </p:sp>
      <p:pic>
        <p:nvPicPr>
          <p:cNvPr id="332" name="Google Shape;332;p60"/>
          <p:cNvPicPr preferRelativeResize="0"/>
          <p:nvPr/>
        </p:nvPicPr>
        <p:blipFill>
          <a:blip r:embed="rId4">
            <a:alphaModFix/>
          </a:blip>
          <a:stretch>
            <a:fillRect/>
          </a:stretch>
        </p:blipFill>
        <p:spPr>
          <a:xfrm>
            <a:off x="512650" y="2017252"/>
            <a:ext cx="3983150" cy="2657225"/>
          </a:xfrm>
          <a:prstGeom prst="rect">
            <a:avLst/>
          </a:prstGeom>
          <a:noFill/>
          <a:ln>
            <a:noFill/>
          </a:ln>
        </p:spPr>
      </p:pic>
      <p:sp>
        <p:nvSpPr>
          <p:cNvPr id="333" name="Google Shape;333;p60"/>
          <p:cNvSpPr txBox="1"/>
          <p:nvPr/>
        </p:nvSpPr>
        <p:spPr>
          <a:xfrm>
            <a:off x="196400" y="427150"/>
            <a:ext cx="4364100" cy="156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dk1"/>
                </a:solidFill>
                <a:latin typeface="Lemon"/>
                <a:ea typeface="Lemon"/>
                <a:cs typeface="Lemon"/>
                <a:sym typeface="Lemon"/>
              </a:rPr>
              <a:t>Meals Pick-Up</a:t>
            </a:r>
            <a:endParaRPr sz="3600">
              <a:solidFill>
                <a:schemeClr val="dk1"/>
              </a:solidFill>
              <a:latin typeface="Lemon"/>
              <a:ea typeface="Lemon"/>
              <a:cs typeface="Lemon"/>
              <a:sym typeface="Lemon"/>
            </a:endParaRPr>
          </a:p>
          <a:p>
            <a:pPr marL="0" lvl="0" indent="0" algn="ctr" rtl="0">
              <a:spcBef>
                <a:spcPts val="0"/>
              </a:spcBef>
              <a:spcAft>
                <a:spcPts val="0"/>
              </a:spcAft>
              <a:buNone/>
            </a:pPr>
            <a:r>
              <a:rPr lang="en" sz="5000">
                <a:solidFill>
                  <a:schemeClr val="dk1"/>
                </a:solidFill>
                <a:latin typeface="Kreon"/>
                <a:ea typeface="Kreon"/>
                <a:cs typeface="Kreon"/>
                <a:sym typeface="Kreon"/>
              </a:rPr>
              <a:t>10:00 - 2:00</a:t>
            </a:r>
            <a:endParaRPr sz="5000">
              <a:latin typeface="Kreon"/>
              <a:ea typeface="Kreon"/>
              <a:cs typeface="Kreon"/>
              <a:sym typeface="Kreo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61"/>
          <p:cNvSpPr txBox="1">
            <a:spLocks noGrp="1"/>
          </p:cNvSpPr>
          <p:nvPr>
            <p:ph type="title"/>
          </p:nvPr>
        </p:nvSpPr>
        <p:spPr>
          <a:xfrm>
            <a:off x="483550" y="373425"/>
            <a:ext cx="7814700" cy="81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solidFill>
                  <a:srgbClr val="FFD966"/>
                </a:solidFill>
                <a:latin typeface="Lemon"/>
                <a:ea typeface="Lemon"/>
                <a:cs typeface="Lemon"/>
                <a:sym typeface="Lemon"/>
              </a:rPr>
              <a:t>COVID-19 Resources</a:t>
            </a:r>
            <a:endParaRPr sz="4500">
              <a:solidFill>
                <a:srgbClr val="FFD966"/>
              </a:solidFill>
              <a:latin typeface="Lemon"/>
              <a:ea typeface="Lemon"/>
              <a:cs typeface="Lemon"/>
              <a:sym typeface="Lemon"/>
            </a:endParaRPr>
          </a:p>
        </p:txBody>
      </p:sp>
      <p:sp>
        <p:nvSpPr>
          <p:cNvPr id="339" name="Google Shape;339;p61"/>
          <p:cNvSpPr txBox="1"/>
          <p:nvPr/>
        </p:nvSpPr>
        <p:spPr>
          <a:xfrm>
            <a:off x="508400" y="1313500"/>
            <a:ext cx="8592900" cy="336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500" u="sng">
                <a:solidFill>
                  <a:schemeClr val="hlink"/>
                </a:solidFill>
                <a:latin typeface="Kreon"/>
                <a:ea typeface="Kreon"/>
                <a:cs typeface="Kreon"/>
                <a:sym typeface="Kreon"/>
                <a:hlinkClick r:id="rId3"/>
              </a:rPr>
              <a:t>ASD Family Resources</a:t>
            </a:r>
            <a:endParaRPr sz="3500">
              <a:solidFill>
                <a:srgbClr val="F3F3F3"/>
              </a:solidFill>
              <a:latin typeface="Kreon"/>
              <a:ea typeface="Kreon"/>
              <a:cs typeface="Kreon"/>
              <a:sym typeface="Kreon"/>
            </a:endParaRPr>
          </a:p>
          <a:p>
            <a:pPr marL="0" lvl="0" indent="0" algn="l" rtl="0">
              <a:lnSpc>
                <a:spcPct val="115000"/>
              </a:lnSpc>
              <a:spcBef>
                <a:spcPts val="0"/>
              </a:spcBef>
              <a:spcAft>
                <a:spcPts val="0"/>
              </a:spcAft>
              <a:buNone/>
            </a:pPr>
            <a:r>
              <a:rPr lang="en" sz="3500" u="sng">
                <a:solidFill>
                  <a:schemeClr val="hlink"/>
                </a:solidFill>
                <a:latin typeface="Kreon"/>
                <a:ea typeface="Kreon"/>
                <a:cs typeface="Kreon"/>
                <a:sym typeface="Kreon"/>
                <a:hlinkClick r:id="rId4"/>
              </a:rPr>
              <a:t>Anchorage Municipality</a:t>
            </a:r>
            <a:r>
              <a:rPr lang="en" sz="3500">
                <a:solidFill>
                  <a:srgbClr val="F3F3F3"/>
                </a:solidFill>
                <a:latin typeface="Kreon"/>
                <a:ea typeface="Kreon"/>
                <a:cs typeface="Kreon"/>
                <a:sym typeface="Kreon"/>
              </a:rPr>
              <a:t>     </a:t>
            </a:r>
            <a:r>
              <a:rPr lang="en" sz="3500">
                <a:solidFill>
                  <a:srgbClr val="FFD966"/>
                </a:solidFill>
                <a:latin typeface="Kreon"/>
                <a:ea typeface="Kreon"/>
                <a:cs typeface="Kreon"/>
                <a:sym typeface="Kreon"/>
              </a:rPr>
              <a:t>Dial 211</a:t>
            </a:r>
            <a:endParaRPr sz="3500">
              <a:solidFill>
                <a:srgbClr val="FFD966"/>
              </a:solidFill>
              <a:latin typeface="Kreon"/>
              <a:ea typeface="Kreon"/>
              <a:cs typeface="Kreon"/>
              <a:sym typeface="Kreon"/>
            </a:endParaRPr>
          </a:p>
          <a:p>
            <a:pPr marL="0" lvl="0" indent="0" algn="l" rtl="0">
              <a:lnSpc>
                <a:spcPct val="115000"/>
              </a:lnSpc>
              <a:spcBef>
                <a:spcPts val="0"/>
              </a:spcBef>
              <a:spcAft>
                <a:spcPts val="0"/>
              </a:spcAft>
              <a:buNone/>
            </a:pPr>
            <a:r>
              <a:rPr lang="en" sz="3500" u="sng">
                <a:solidFill>
                  <a:schemeClr val="hlink"/>
                </a:solidFill>
                <a:latin typeface="Kreon"/>
                <a:ea typeface="Kreon"/>
                <a:cs typeface="Kreon"/>
                <a:sym typeface="Kreon"/>
                <a:hlinkClick r:id="rId5"/>
              </a:rPr>
              <a:t>Johns Hopkins University</a:t>
            </a:r>
            <a:endParaRPr sz="3500">
              <a:solidFill>
                <a:srgbClr val="F3F3F3"/>
              </a:solidFill>
              <a:latin typeface="Kreon"/>
              <a:ea typeface="Kreon"/>
              <a:cs typeface="Kreon"/>
              <a:sym typeface="Kreon"/>
            </a:endParaRPr>
          </a:p>
          <a:p>
            <a:pPr marL="0" lvl="0" indent="0" algn="l" rtl="0">
              <a:lnSpc>
                <a:spcPct val="115000"/>
              </a:lnSpc>
              <a:spcBef>
                <a:spcPts val="0"/>
              </a:spcBef>
              <a:spcAft>
                <a:spcPts val="0"/>
              </a:spcAft>
              <a:buNone/>
            </a:pPr>
            <a:r>
              <a:rPr lang="en" sz="3500" u="sng">
                <a:solidFill>
                  <a:schemeClr val="hlink"/>
                </a:solidFill>
                <a:latin typeface="Kreon"/>
                <a:ea typeface="Kreon"/>
                <a:cs typeface="Kreon"/>
                <a:sym typeface="Kreon"/>
                <a:hlinkClick r:id="rId6"/>
              </a:rPr>
              <a:t>Alaska Department of Health</a:t>
            </a:r>
            <a:endParaRPr sz="3500">
              <a:solidFill>
                <a:srgbClr val="F3F3F3"/>
              </a:solidFill>
              <a:latin typeface="Kreon"/>
              <a:ea typeface="Kreon"/>
              <a:cs typeface="Kreon"/>
              <a:sym typeface="Kreon"/>
            </a:endParaRPr>
          </a:p>
          <a:p>
            <a:pPr marL="0" lvl="0" indent="0" algn="l" rtl="0">
              <a:lnSpc>
                <a:spcPct val="115000"/>
              </a:lnSpc>
              <a:spcBef>
                <a:spcPts val="0"/>
              </a:spcBef>
              <a:spcAft>
                <a:spcPts val="0"/>
              </a:spcAft>
              <a:buNone/>
            </a:pPr>
            <a:r>
              <a:rPr lang="en" sz="3500" u="sng">
                <a:solidFill>
                  <a:schemeClr val="hlink"/>
                </a:solidFill>
                <a:latin typeface="Kreon"/>
                <a:ea typeface="Kreon"/>
                <a:cs typeface="Kreon"/>
                <a:sym typeface="Kreon"/>
                <a:hlinkClick r:id="rId7"/>
              </a:rPr>
              <a:t>U.S. Center for Disease Control &amp; Prevention </a:t>
            </a:r>
            <a:endParaRPr sz="4000">
              <a:solidFill>
                <a:srgbClr val="F3F3F3"/>
              </a:solidFill>
              <a:latin typeface="Kreon"/>
              <a:ea typeface="Kreon"/>
              <a:cs typeface="Kreon"/>
              <a:sym typeface="Kreon"/>
            </a:endParaRPr>
          </a:p>
          <a:p>
            <a:pPr marL="0" lvl="0" indent="0" algn="l" rtl="0">
              <a:spcBef>
                <a:spcPts val="0"/>
              </a:spcBef>
              <a:spcAft>
                <a:spcPts val="0"/>
              </a:spcAft>
              <a:buNone/>
            </a:pPr>
            <a:endParaRPr sz="4000">
              <a:solidFill>
                <a:srgbClr val="F3F3F3"/>
              </a:solidFill>
              <a:latin typeface="Kreon"/>
              <a:ea typeface="Kreon"/>
              <a:cs typeface="Kreon"/>
              <a:sym typeface="Kreon"/>
            </a:endParaRPr>
          </a:p>
          <a:p>
            <a:pPr marL="0" lvl="0" indent="0" algn="l" rtl="0">
              <a:spcBef>
                <a:spcPts val="0"/>
              </a:spcBef>
              <a:spcAft>
                <a:spcPts val="0"/>
              </a:spcAft>
              <a:buNone/>
            </a:pPr>
            <a:endParaRPr sz="4000">
              <a:solidFill>
                <a:srgbClr val="F3F3F3"/>
              </a:solidFill>
              <a:latin typeface="Kreon"/>
              <a:ea typeface="Kreon"/>
              <a:cs typeface="Kreon"/>
              <a:sym typeface="Kreo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62"/>
          <p:cNvPicPr preferRelativeResize="0"/>
          <p:nvPr/>
        </p:nvPicPr>
        <p:blipFill rotWithShape="1">
          <a:blip r:embed="rId3">
            <a:alphaModFix/>
          </a:blip>
          <a:srcRect t="9826" b="6119"/>
          <a:stretch/>
        </p:blipFill>
        <p:spPr>
          <a:xfrm>
            <a:off x="0" y="19450"/>
            <a:ext cx="9144000" cy="5124050"/>
          </a:xfrm>
          <a:prstGeom prst="rect">
            <a:avLst/>
          </a:prstGeom>
          <a:noFill/>
          <a:ln>
            <a:noFill/>
          </a:ln>
        </p:spPr>
      </p:pic>
      <p:sp>
        <p:nvSpPr>
          <p:cNvPr id="345" name="Google Shape;345;p62"/>
          <p:cNvSpPr txBox="1">
            <a:spLocks noGrp="1"/>
          </p:cNvSpPr>
          <p:nvPr>
            <p:ph type="title"/>
          </p:nvPr>
        </p:nvSpPr>
        <p:spPr>
          <a:xfrm>
            <a:off x="491025" y="1264400"/>
            <a:ext cx="8322900" cy="211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latin typeface="Aclonica"/>
                <a:ea typeface="Aclonica"/>
                <a:cs typeface="Aclonica"/>
                <a:sym typeface="Aclonica"/>
              </a:rPr>
              <a:t>Stay Healthy</a:t>
            </a:r>
            <a:endParaRPr sz="6000">
              <a:latin typeface="Aclonica"/>
              <a:ea typeface="Aclonica"/>
              <a:cs typeface="Aclonica"/>
              <a:sym typeface="Aclonic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11700" y="1491350"/>
            <a:ext cx="8520600" cy="142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a:solidFill>
                  <a:srgbClr val="FFD966"/>
                </a:solidFill>
                <a:latin typeface="Righteous"/>
                <a:ea typeface="Righteous"/>
                <a:cs typeface="Righteous"/>
                <a:sym typeface="Righteous"/>
              </a:rPr>
              <a:t>Common Questions</a:t>
            </a:r>
            <a:endParaRPr sz="7000">
              <a:solidFill>
                <a:srgbClr val="FFD966"/>
              </a:solidFill>
              <a:latin typeface="Righteous"/>
              <a:ea typeface="Righteous"/>
              <a:cs typeface="Righteous"/>
              <a:sym typeface="Righteou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311700" y="23794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lonica"/>
                <a:ea typeface="Aclonica"/>
                <a:cs typeface="Aclonica"/>
                <a:sym typeface="Aclonica"/>
              </a:rPr>
              <a:t>WHAT ABOUT DISCIPLINE?</a:t>
            </a:r>
            <a:endParaRPr>
              <a:latin typeface="Aclonica"/>
              <a:ea typeface="Aclonica"/>
              <a:cs typeface="Aclonica"/>
              <a:sym typeface="Aclonica"/>
            </a:endParaRPr>
          </a:p>
          <a:p>
            <a:pPr marL="0" lvl="0" indent="0" algn="ctr" rtl="0">
              <a:spcBef>
                <a:spcPts val="0"/>
              </a:spcBef>
              <a:spcAft>
                <a:spcPts val="0"/>
              </a:spcAft>
              <a:buNone/>
            </a:pPr>
            <a:endParaRPr>
              <a:solidFill>
                <a:srgbClr val="FFFF00"/>
              </a:solidFill>
              <a:latin typeface="Arvo"/>
              <a:ea typeface="Arvo"/>
              <a:cs typeface="Arvo"/>
              <a:sym typeface="Arvo"/>
            </a:endParaRPr>
          </a:p>
          <a:p>
            <a:pPr marL="0" lvl="0" indent="0" algn="ctr" rtl="0">
              <a:spcBef>
                <a:spcPts val="0"/>
              </a:spcBef>
              <a:spcAft>
                <a:spcPts val="0"/>
              </a:spcAft>
              <a:buNone/>
            </a:pPr>
            <a:r>
              <a:rPr lang="en">
                <a:solidFill>
                  <a:srgbClr val="FFFF00"/>
                </a:solidFill>
                <a:latin typeface="Arvo"/>
                <a:ea typeface="Arvo"/>
                <a:cs typeface="Arvo"/>
                <a:sym typeface="Arvo"/>
              </a:rPr>
              <a:t>This is your time to have my support.</a:t>
            </a:r>
            <a:endParaRPr>
              <a:solidFill>
                <a:srgbClr val="FFFF00"/>
              </a:solidFill>
              <a:latin typeface="Arvo"/>
              <a:ea typeface="Arvo"/>
              <a:cs typeface="Arvo"/>
              <a:sym typeface="Arvo"/>
            </a:endParaRPr>
          </a:p>
          <a:p>
            <a:pPr marL="0" lvl="0" indent="0" algn="ctr" rtl="0">
              <a:spcBef>
                <a:spcPts val="0"/>
              </a:spcBef>
              <a:spcAft>
                <a:spcPts val="0"/>
              </a:spcAft>
              <a:buNone/>
            </a:pPr>
            <a:endParaRPr sz="2400">
              <a:latin typeface="Arvo"/>
              <a:ea typeface="Arvo"/>
              <a:cs typeface="Arvo"/>
              <a:sym typeface="Arvo"/>
            </a:endParaRPr>
          </a:p>
          <a:p>
            <a:pPr marL="0" lvl="0" indent="0" algn="ctr" rtl="0">
              <a:spcBef>
                <a:spcPts val="0"/>
              </a:spcBef>
              <a:spcAft>
                <a:spcPts val="0"/>
              </a:spcAft>
              <a:buNone/>
            </a:pPr>
            <a:r>
              <a:rPr lang="en" sz="2400" u="sng">
                <a:solidFill>
                  <a:srgbClr val="FF00FF"/>
                </a:solidFill>
                <a:latin typeface="Arvo"/>
                <a:ea typeface="Arvo"/>
                <a:cs typeface="Arvo"/>
                <a:sym typeface="Arvo"/>
              </a:rPr>
              <a:t>Some Disciplinary Options:</a:t>
            </a:r>
            <a:endParaRPr sz="2400" u="sng">
              <a:solidFill>
                <a:srgbClr val="FF00FF"/>
              </a:solidFill>
              <a:latin typeface="Arvo"/>
              <a:ea typeface="Arvo"/>
              <a:cs typeface="Arvo"/>
              <a:sym typeface="Arvo"/>
            </a:endParaRPr>
          </a:p>
          <a:p>
            <a:pPr marL="0" lvl="0" indent="0" algn="ctr" rtl="0">
              <a:spcBef>
                <a:spcPts val="0"/>
              </a:spcBef>
              <a:spcAft>
                <a:spcPts val="0"/>
              </a:spcAft>
              <a:buNone/>
            </a:pPr>
            <a:r>
              <a:rPr lang="en" sz="2400">
                <a:latin typeface="Arvo"/>
                <a:ea typeface="Arvo"/>
                <a:cs typeface="Arvo"/>
                <a:sym typeface="Arvo"/>
              </a:rPr>
              <a:t>The student is booted off Zoom.</a:t>
            </a:r>
            <a:endParaRPr sz="2400">
              <a:latin typeface="Arvo"/>
              <a:ea typeface="Arvo"/>
              <a:cs typeface="Arvo"/>
              <a:sym typeface="Arvo"/>
            </a:endParaRPr>
          </a:p>
          <a:p>
            <a:pPr marL="0" lvl="0" indent="0" algn="ctr" rtl="0">
              <a:spcBef>
                <a:spcPts val="0"/>
              </a:spcBef>
              <a:spcAft>
                <a:spcPts val="0"/>
              </a:spcAft>
              <a:buNone/>
            </a:pPr>
            <a:r>
              <a:rPr lang="en" sz="2400">
                <a:latin typeface="Arvo"/>
                <a:ea typeface="Arvo"/>
                <a:cs typeface="Arvo"/>
                <a:sym typeface="Arvo"/>
              </a:rPr>
              <a:t>Teacher calls the student’s parents.</a:t>
            </a:r>
            <a:endParaRPr sz="2400">
              <a:latin typeface="Arvo"/>
              <a:ea typeface="Arvo"/>
              <a:cs typeface="Arvo"/>
              <a:sym typeface="Arvo"/>
            </a:endParaRPr>
          </a:p>
          <a:p>
            <a:pPr marL="0" lvl="0" indent="0" algn="ctr" rtl="0">
              <a:spcBef>
                <a:spcPts val="0"/>
              </a:spcBef>
              <a:spcAft>
                <a:spcPts val="0"/>
              </a:spcAft>
              <a:buNone/>
            </a:pPr>
            <a:r>
              <a:rPr lang="en" sz="2400">
                <a:latin typeface="Arvo"/>
                <a:ea typeface="Arvo"/>
                <a:cs typeface="Arvo"/>
                <a:sym typeface="Arvo"/>
              </a:rPr>
              <a:t>The student has restricted access.</a:t>
            </a:r>
            <a:endParaRPr sz="2400">
              <a:latin typeface="Arvo"/>
              <a:ea typeface="Arvo"/>
              <a:cs typeface="Arvo"/>
              <a:sym typeface="Arvo"/>
            </a:endParaRPr>
          </a:p>
          <a:p>
            <a:pPr marL="0" lvl="0" indent="0" algn="l" rtl="0">
              <a:spcBef>
                <a:spcPts val="0"/>
              </a:spcBef>
              <a:spcAft>
                <a:spcPts val="0"/>
              </a:spcAft>
              <a:buNone/>
            </a:pPr>
            <a:endParaRPr sz="2400">
              <a:latin typeface="Arvo"/>
              <a:ea typeface="Arvo"/>
              <a:cs typeface="Arvo"/>
              <a:sym typeface="Arvo"/>
            </a:endParaRPr>
          </a:p>
          <a:p>
            <a:pPr marL="0" lvl="0" indent="0" algn="ctr" rtl="0">
              <a:spcBef>
                <a:spcPts val="0"/>
              </a:spcBef>
              <a:spcAft>
                <a:spcPts val="0"/>
              </a:spcAft>
              <a:buNone/>
            </a:pPr>
            <a:r>
              <a:rPr lang="en" sz="2400">
                <a:latin typeface="Arvo"/>
                <a:ea typeface="Arvo"/>
                <a:cs typeface="Arvo"/>
                <a:sym typeface="Arvo"/>
              </a:rPr>
              <a:t>What about cheating on coursework? </a:t>
            </a:r>
            <a:endParaRPr sz="2400">
              <a:latin typeface="Arvo"/>
              <a:ea typeface="Arvo"/>
              <a:cs typeface="Arvo"/>
              <a:sym typeface="Arvo"/>
            </a:endParaRPr>
          </a:p>
          <a:p>
            <a:pPr marL="0" lvl="0" indent="0" algn="ctr" rtl="0">
              <a:spcBef>
                <a:spcPts val="0"/>
              </a:spcBef>
              <a:spcAft>
                <a:spcPts val="0"/>
              </a:spcAft>
              <a:buNone/>
            </a:pPr>
            <a:r>
              <a:rPr lang="en" sz="2400">
                <a:latin typeface="Arvo"/>
                <a:ea typeface="Arvo"/>
                <a:cs typeface="Arvo"/>
                <a:sym typeface="Arvo"/>
              </a:rPr>
              <a:t>The student earns a failing grade.</a:t>
            </a:r>
            <a:endParaRPr sz="2400">
              <a:latin typeface="Arvo"/>
              <a:ea typeface="Arvo"/>
              <a:cs typeface="Arvo"/>
              <a:sym typeface="Arvo"/>
            </a:endParaRPr>
          </a:p>
          <a:p>
            <a:pPr marL="0" lvl="0" indent="0" algn="ctr"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a:latin typeface="Cabin Sketch"/>
                <a:ea typeface="Cabin Sketch"/>
                <a:cs typeface="Cabin Sketch"/>
                <a:sym typeface="Cabin Sketch"/>
              </a:rPr>
              <a:t>Attendance in Zoom Meetings?</a:t>
            </a:r>
            <a:endParaRPr sz="4800" b="1">
              <a:latin typeface="Cabin Sketch"/>
              <a:ea typeface="Cabin Sketch"/>
              <a:cs typeface="Cabin Sketch"/>
              <a:sym typeface="Cabin Sketch"/>
            </a:endParaRPr>
          </a:p>
          <a:p>
            <a:pPr marL="0" lvl="0" indent="0" algn="ctr" rtl="0">
              <a:spcBef>
                <a:spcPts val="0"/>
              </a:spcBef>
              <a:spcAft>
                <a:spcPts val="0"/>
              </a:spcAft>
              <a:buNone/>
            </a:pPr>
            <a:endParaRPr sz="3000">
              <a:latin typeface="Cabin Sketch"/>
              <a:ea typeface="Cabin Sketch"/>
              <a:cs typeface="Cabin Sketch"/>
              <a:sym typeface="Cabin Sketch"/>
            </a:endParaRPr>
          </a:p>
          <a:p>
            <a:pPr marL="0" lvl="0" indent="0" algn="ctr" rtl="0">
              <a:spcBef>
                <a:spcPts val="0"/>
              </a:spcBef>
              <a:spcAft>
                <a:spcPts val="0"/>
              </a:spcAft>
              <a:buNone/>
            </a:pPr>
            <a:r>
              <a:rPr lang="en" sz="3000">
                <a:solidFill>
                  <a:srgbClr val="EA9999"/>
                </a:solidFill>
                <a:latin typeface="Cabin Sketch"/>
                <a:ea typeface="Cabin Sketch"/>
                <a:cs typeface="Cabin Sketch"/>
                <a:sym typeface="Cabin Sketch"/>
              </a:rPr>
              <a:t>NOT REQUIRED</a:t>
            </a:r>
            <a:endParaRPr sz="3000">
              <a:solidFill>
                <a:srgbClr val="EA9999"/>
              </a:solidFill>
              <a:latin typeface="Cabin Sketch"/>
              <a:ea typeface="Cabin Sketch"/>
              <a:cs typeface="Cabin Sketch"/>
              <a:sym typeface="Cabin Sketch"/>
            </a:endParaRPr>
          </a:p>
          <a:p>
            <a:pPr marL="0" lvl="0" indent="0" algn="ctr" rtl="0">
              <a:spcBef>
                <a:spcPts val="0"/>
              </a:spcBef>
              <a:spcAft>
                <a:spcPts val="0"/>
              </a:spcAft>
              <a:buNone/>
            </a:pPr>
            <a:endParaRPr sz="3000">
              <a:latin typeface="Cabin Sketch"/>
              <a:ea typeface="Cabin Sketch"/>
              <a:cs typeface="Cabin Sketch"/>
              <a:sym typeface="Cabin Sketch"/>
            </a:endParaRPr>
          </a:p>
          <a:p>
            <a:pPr marL="0" lvl="0" indent="0" algn="ctr" rtl="0">
              <a:spcBef>
                <a:spcPts val="0"/>
              </a:spcBef>
              <a:spcAft>
                <a:spcPts val="0"/>
              </a:spcAft>
              <a:buNone/>
            </a:pPr>
            <a:r>
              <a:rPr lang="en" sz="3000">
                <a:solidFill>
                  <a:srgbClr val="FFD966"/>
                </a:solidFill>
                <a:latin typeface="Cabin Sketch"/>
                <a:ea typeface="Cabin Sketch"/>
                <a:cs typeface="Cabin Sketch"/>
                <a:sym typeface="Cabin Sketch"/>
              </a:rPr>
              <a:t>It’s equivalent to a student walking up to the teacher’s desk and asking a question.</a:t>
            </a:r>
            <a:endParaRPr sz="3000">
              <a:solidFill>
                <a:srgbClr val="FFD966"/>
              </a:solidFill>
              <a:latin typeface="Cabin Sketch"/>
              <a:ea typeface="Cabin Sketch"/>
              <a:cs typeface="Cabin Sketch"/>
              <a:sym typeface="Cabin Sketch"/>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latin typeface="Bowlby One SC"/>
                <a:ea typeface="Bowlby One SC"/>
                <a:cs typeface="Bowlby One SC"/>
                <a:sym typeface="Bowlby One SC"/>
              </a:rPr>
              <a:t>Grades?</a:t>
            </a:r>
            <a:endParaRPr sz="6000">
              <a:latin typeface="Bowlby One SC"/>
              <a:ea typeface="Bowlby One SC"/>
              <a:cs typeface="Bowlby One SC"/>
              <a:sym typeface="Bowlby One SC"/>
            </a:endParaRPr>
          </a:p>
          <a:p>
            <a:pPr marL="0" lvl="0" indent="0" algn="ctr" rtl="0">
              <a:spcBef>
                <a:spcPts val="0"/>
              </a:spcBef>
              <a:spcAft>
                <a:spcPts val="0"/>
              </a:spcAft>
              <a:buNone/>
            </a:pPr>
            <a:endParaRPr sz="800"/>
          </a:p>
          <a:p>
            <a:pPr marL="0" lvl="0" indent="0" algn="ctr" rtl="0">
              <a:spcBef>
                <a:spcPts val="0"/>
              </a:spcBef>
              <a:spcAft>
                <a:spcPts val="0"/>
              </a:spcAft>
              <a:buNone/>
            </a:pPr>
            <a:r>
              <a:rPr lang="en">
                <a:latin typeface="Nunito"/>
                <a:ea typeface="Nunito"/>
                <a:cs typeface="Nunito"/>
                <a:sym typeface="Nunito"/>
              </a:rPr>
              <a:t>All of your </a:t>
            </a:r>
            <a:r>
              <a:rPr lang="en">
                <a:solidFill>
                  <a:srgbClr val="FFFF00"/>
                </a:solidFill>
                <a:latin typeface="Nunito"/>
                <a:ea typeface="Nunito"/>
                <a:cs typeface="Nunito"/>
                <a:sym typeface="Nunito"/>
              </a:rPr>
              <a:t>Language Arts</a:t>
            </a:r>
            <a:r>
              <a:rPr lang="en">
                <a:latin typeface="Nunito"/>
                <a:ea typeface="Nunito"/>
                <a:cs typeface="Nunito"/>
                <a:sym typeface="Nunito"/>
              </a:rPr>
              <a:t> and </a:t>
            </a:r>
            <a:r>
              <a:rPr lang="en">
                <a:solidFill>
                  <a:srgbClr val="FFFF00"/>
                </a:solidFill>
                <a:latin typeface="Nunito"/>
                <a:ea typeface="Nunito"/>
                <a:cs typeface="Nunito"/>
                <a:sym typeface="Nunito"/>
              </a:rPr>
              <a:t>Math</a:t>
            </a:r>
            <a:r>
              <a:rPr lang="en">
                <a:latin typeface="Nunito"/>
                <a:ea typeface="Nunito"/>
                <a:cs typeface="Nunito"/>
                <a:sym typeface="Nunito"/>
              </a:rPr>
              <a:t> on grades are found inside </a:t>
            </a:r>
            <a:r>
              <a:rPr lang="en">
                <a:solidFill>
                  <a:srgbClr val="FFFF00"/>
                </a:solidFill>
                <a:latin typeface="Nunito"/>
                <a:ea typeface="Nunito"/>
                <a:cs typeface="Nunito"/>
                <a:sym typeface="Nunito"/>
              </a:rPr>
              <a:t>APEX</a:t>
            </a:r>
            <a:endParaRPr>
              <a:solidFill>
                <a:srgbClr val="FFFF00"/>
              </a:solidFill>
              <a:latin typeface="Nunito"/>
              <a:ea typeface="Nunito"/>
              <a:cs typeface="Nunito"/>
              <a:sym typeface="Nunito"/>
            </a:endParaRPr>
          </a:p>
          <a:p>
            <a:pPr marL="0" lvl="0" indent="0" algn="ctr" rtl="0">
              <a:spcBef>
                <a:spcPts val="0"/>
              </a:spcBef>
              <a:spcAft>
                <a:spcPts val="0"/>
              </a:spcAft>
              <a:buNone/>
            </a:pPr>
            <a:r>
              <a:rPr lang="en">
                <a:solidFill>
                  <a:srgbClr val="00FFFF"/>
                </a:solidFill>
                <a:latin typeface="Nunito"/>
                <a:ea typeface="Nunito"/>
                <a:cs typeface="Nunito"/>
                <a:sym typeface="Nunito"/>
              </a:rPr>
              <a:t>All other classes</a:t>
            </a:r>
            <a:r>
              <a:rPr lang="en">
                <a:latin typeface="Nunito"/>
                <a:ea typeface="Nunito"/>
                <a:cs typeface="Nunito"/>
                <a:sym typeface="Nunito"/>
              </a:rPr>
              <a:t> will have their own gradebooks inside </a:t>
            </a:r>
            <a:r>
              <a:rPr lang="en">
                <a:solidFill>
                  <a:srgbClr val="00FFFF"/>
                </a:solidFill>
                <a:latin typeface="Nunito"/>
                <a:ea typeface="Nunito"/>
                <a:cs typeface="Nunito"/>
                <a:sym typeface="Nunito"/>
              </a:rPr>
              <a:t>CANVAS.</a:t>
            </a:r>
            <a:endParaRPr>
              <a:solidFill>
                <a:srgbClr val="00FFFF"/>
              </a:solidFill>
              <a:latin typeface="Nunito"/>
              <a:ea typeface="Nunito"/>
              <a:cs typeface="Nunito"/>
              <a:sym typeface="Nunito"/>
            </a:endParaRPr>
          </a:p>
          <a:p>
            <a:pPr marL="0" lvl="0" indent="0" algn="ctr" rtl="0">
              <a:spcBef>
                <a:spcPts val="0"/>
              </a:spcBef>
              <a:spcAft>
                <a:spcPts val="0"/>
              </a:spcAft>
              <a:buNone/>
            </a:pPr>
            <a:r>
              <a:rPr lang="en">
                <a:solidFill>
                  <a:srgbClr val="FF00FF"/>
                </a:solidFill>
                <a:latin typeface="Nunito"/>
                <a:ea typeface="Nunito"/>
                <a:cs typeface="Nunito"/>
                <a:sym typeface="Nunito"/>
              </a:rPr>
              <a:t>If you’d like your learning to continue . . . </a:t>
            </a:r>
            <a:r>
              <a:rPr lang="en">
                <a:latin typeface="Nunito"/>
                <a:ea typeface="Nunito"/>
                <a:cs typeface="Nunito"/>
                <a:sym typeface="Nunito"/>
              </a:rPr>
              <a:t>please join us in Zoom Office Hours and make progress in your classes modules. </a:t>
            </a:r>
            <a:endParaRPr>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30"/>
          <p:cNvPicPr preferRelativeResize="0"/>
          <p:nvPr/>
        </p:nvPicPr>
        <p:blipFill rotWithShape="1">
          <a:blip r:embed="rId3">
            <a:alphaModFix/>
          </a:blip>
          <a:srcRect t="13217"/>
          <a:stretch/>
        </p:blipFill>
        <p:spPr>
          <a:xfrm>
            <a:off x="0" y="0"/>
            <a:ext cx="9144001" cy="5143500"/>
          </a:xfrm>
          <a:prstGeom prst="rect">
            <a:avLst/>
          </a:prstGeom>
          <a:noFill/>
          <a:ln>
            <a:noFill/>
          </a:ln>
        </p:spPr>
      </p:pic>
      <p:sp>
        <p:nvSpPr>
          <p:cNvPr id="149" name="Google Shape;149;p30"/>
          <p:cNvSpPr txBox="1"/>
          <p:nvPr/>
        </p:nvSpPr>
        <p:spPr>
          <a:xfrm>
            <a:off x="356175" y="429625"/>
            <a:ext cx="5470200" cy="39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FFFF"/>
                </a:solidFill>
                <a:latin typeface="Lemon"/>
                <a:ea typeface="Lemon"/>
                <a:cs typeface="Lemon"/>
                <a:sym typeface="Lemon"/>
              </a:rPr>
              <a:t>Try to be </a:t>
            </a:r>
            <a:endParaRPr sz="4000">
              <a:solidFill>
                <a:srgbClr val="FFFFFF"/>
              </a:solidFill>
              <a:latin typeface="Lemon"/>
              <a:ea typeface="Lemon"/>
              <a:cs typeface="Lemon"/>
              <a:sym typeface="Lemon"/>
            </a:endParaRPr>
          </a:p>
          <a:p>
            <a:pPr marL="0" lvl="0" indent="0" algn="l" rtl="0">
              <a:spcBef>
                <a:spcPts val="0"/>
              </a:spcBef>
              <a:spcAft>
                <a:spcPts val="0"/>
              </a:spcAft>
              <a:buNone/>
            </a:pPr>
            <a:r>
              <a:rPr lang="en" sz="4000">
                <a:solidFill>
                  <a:srgbClr val="FFFFFF"/>
                </a:solidFill>
                <a:latin typeface="Lemon"/>
                <a:ea typeface="Lemon"/>
                <a:cs typeface="Lemon"/>
                <a:sym typeface="Lemon"/>
              </a:rPr>
              <a:t>a rainbow </a:t>
            </a:r>
            <a:endParaRPr sz="4000">
              <a:solidFill>
                <a:srgbClr val="FFFFFF"/>
              </a:solidFill>
              <a:latin typeface="Lemon"/>
              <a:ea typeface="Lemon"/>
              <a:cs typeface="Lemon"/>
              <a:sym typeface="Lemon"/>
            </a:endParaRPr>
          </a:p>
          <a:p>
            <a:pPr marL="0" lvl="0" indent="0" algn="l" rtl="0">
              <a:spcBef>
                <a:spcPts val="0"/>
              </a:spcBef>
              <a:spcAft>
                <a:spcPts val="0"/>
              </a:spcAft>
              <a:buNone/>
            </a:pPr>
            <a:r>
              <a:rPr lang="en" sz="4000">
                <a:solidFill>
                  <a:srgbClr val="FFFFFF"/>
                </a:solidFill>
                <a:latin typeface="Lemon"/>
                <a:ea typeface="Lemon"/>
                <a:cs typeface="Lemon"/>
                <a:sym typeface="Lemon"/>
              </a:rPr>
              <a:t>in someone </a:t>
            </a:r>
            <a:endParaRPr sz="4000">
              <a:solidFill>
                <a:srgbClr val="FFFFFF"/>
              </a:solidFill>
              <a:latin typeface="Lemon"/>
              <a:ea typeface="Lemon"/>
              <a:cs typeface="Lemon"/>
              <a:sym typeface="Lemon"/>
            </a:endParaRPr>
          </a:p>
          <a:p>
            <a:pPr marL="0" lvl="0" indent="0" algn="l" rtl="0">
              <a:spcBef>
                <a:spcPts val="0"/>
              </a:spcBef>
              <a:spcAft>
                <a:spcPts val="0"/>
              </a:spcAft>
              <a:buNone/>
            </a:pPr>
            <a:r>
              <a:rPr lang="en" sz="4000">
                <a:solidFill>
                  <a:srgbClr val="FFFFFF"/>
                </a:solidFill>
                <a:latin typeface="Lemon"/>
                <a:ea typeface="Lemon"/>
                <a:cs typeface="Lemon"/>
                <a:sym typeface="Lemon"/>
              </a:rPr>
              <a:t>else’s cloud.   </a:t>
            </a:r>
            <a:endParaRPr sz="4000">
              <a:solidFill>
                <a:srgbClr val="FFFFFF"/>
              </a:solidFill>
              <a:latin typeface="Lemon"/>
              <a:ea typeface="Lemon"/>
              <a:cs typeface="Lemon"/>
              <a:sym typeface="Lemon"/>
            </a:endParaRPr>
          </a:p>
          <a:p>
            <a:pPr marL="1828800" lvl="0" indent="457200" algn="l" rtl="0">
              <a:spcBef>
                <a:spcPts val="0"/>
              </a:spcBef>
              <a:spcAft>
                <a:spcPts val="0"/>
              </a:spcAft>
              <a:buNone/>
            </a:pPr>
            <a:endParaRPr sz="2000">
              <a:solidFill>
                <a:srgbClr val="FFFFFF"/>
              </a:solidFill>
              <a:latin typeface="Lemon"/>
              <a:ea typeface="Lemon"/>
              <a:cs typeface="Lemon"/>
              <a:sym typeface="Lemon"/>
            </a:endParaRPr>
          </a:p>
          <a:p>
            <a:pPr marL="1828800" lvl="0" indent="457200" algn="l" rtl="0">
              <a:spcBef>
                <a:spcPts val="0"/>
              </a:spcBef>
              <a:spcAft>
                <a:spcPts val="0"/>
              </a:spcAft>
              <a:buNone/>
            </a:pPr>
            <a:r>
              <a:rPr lang="en" sz="2000">
                <a:solidFill>
                  <a:srgbClr val="FFFFFF"/>
                </a:solidFill>
                <a:latin typeface="Lemon"/>
                <a:ea typeface="Lemon"/>
                <a:cs typeface="Lemon"/>
                <a:sym typeface="Lemon"/>
              </a:rPr>
              <a:t>- Maya Angelou</a:t>
            </a:r>
            <a:endParaRPr sz="2000">
              <a:solidFill>
                <a:srgbClr val="FFFFFF"/>
              </a:solidFill>
              <a:latin typeface="Lemon"/>
              <a:ea typeface="Lemon"/>
              <a:cs typeface="Lemon"/>
              <a:sym typeface="Lemo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F1C232"/>
                </a:solidFill>
                <a:latin typeface="Bevan"/>
                <a:ea typeface="Bevan"/>
                <a:cs typeface="Bevan"/>
                <a:sym typeface="Bevan"/>
              </a:rPr>
              <a:t>How will we stay in touch?</a:t>
            </a:r>
            <a:endParaRPr sz="4000">
              <a:solidFill>
                <a:srgbClr val="F1C232"/>
              </a:solidFill>
              <a:latin typeface="Bevan"/>
              <a:ea typeface="Bevan"/>
              <a:cs typeface="Bevan"/>
              <a:sym typeface="Bevan"/>
            </a:endParaRPr>
          </a:p>
          <a:p>
            <a:pPr marL="0" lvl="0" indent="0" algn="ctr" rtl="0">
              <a:spcBef>
                <a:spcPts val="0"/>
              </a:spcBef>
              <a:spcAft>
                <a:spcPts val="0"/>
              </a:spcAft>
              <a:buNone/>
            </a:pPr>
            <a:endParaRPr/>
          </a:p>
          <a:p>
            <a:pPr marL="0" lvl="0" indent="0" algn="ctr" rtl="0">
              <a:spcBef>
                <a:spcPts val="0"/>
              </a:spcBef>
              <a:spcAft>
                <a:spcPts val="0"/>
              </a:spcAft>
              <a:buNone/>
            </a:pPr>
            <a:r>
              <a:rPr lang="en" sz="4500">
                <a:solidFill>
                  <a:srgbClr val="FF0000"/>
                </a:solidFill>
                <a:latin typeface="Cabin Sketch"/>
                <a:ea typeface="Cabin Sketch"/>
                <a:cs typeface="Cabin Sketch"/>
                <a:sym typeface="Cabin Sketch"/>
              </a:rPr>
              <a:t>NO</a:t>
            </a:r>
            <a:r>
              <a:rPr lang="en" sz="4500">
                <a:latin typeface="Cabin Sketch"/>
                <a:ea typeface="Cabin Sketch"/>
                <a:cs typeface="Cabin Sketch"/>
                <a:sym typeface="Cabin Sketch"/>
              </a:rPr>
              <a:t> more </a:t>
            </a:r>
            <a:r>
              <a:rPr lang="en" sz="4500">
                <a:solidFill>
                  <a:srgbClr val="FF0000"/>
                </a:solidFill>
                <a:latin typeface="Cabin Sketch"/>
                <a:ea typeface="Cabin Sketch"/>
                <a:cs typeface="Cabin Sketch"/>
                <a:sym typeface="Cabin Sketch"/>
              </a:rPr>
              <a:t>Google Classroom</a:t>
            </a:r>
            <a:endParaRPr sz="4500">
              <a:solidFill>
                <a:srgbClr val="FF0000"/>
              </a:solidFill>
              <a:latin typeface="Cabin Sketch"/>
              <a:ea typeface="Cabin Sketch"/>
              <a:cs typeface="Cabin Sketch"/>
              <a:sym typeface="Cabin Sketch"/>
            </a:endParaRPr>
          </a:p>
          <a:p>
            <a:pPr marL="0" lvl="0" indent="0" algn="ctr" rtl="0">
              <a:spcBef>
                <a:spcPts val="0"/>
              </a:spcBef>
              <a:spcAft>
                <a:spcPts val="0"/>
              </a:spcAft>
              <a:buNone/>
            </a:pPr>
            <a:endParaRPr sz="4500">
              <a:latin typeface="Cabin Sketch"/>
              <a:ea typeface="Cabin Sketch"/>
              <a:cs typeface="Cabin Sketch"/>
              <a:sym typeface="Cabin Sketch"/>
            </a:endParaRPr>
          </a:p>
          <a:p>
            <a:pPr marL="0" lvl="0" indent="0" algn="ctr" rtl="0">
              <a:spcBef>
                <a:spcPts val="0"/>
              </a:spcBef>
              <a:spcAft>
                <a:spcPts val="0"/>
              </a:spcAft>
              <a:buNone/>
            </a:pPr>
            <a:r>
              <a:rPr lang="en" sz="4500">
                <a:solidFill>
                  <a:srgbClr val="FF00FF"/>
                </a:solidFill>
                <a:latin typeface="Cabin Sketch"/>
                <a:ea typeface="Cabin Sketch"/>
                <a:cs typeface="Cabin Sketch"/>
                <a:sym typeface="Cabin Sketch"/>
              </a:rPr>
              <a:t>All Classes</a:t>
            </a:r>
            <a:r>
              <a:rPr lang="en" sz="4500">
                <a:latin typeface="Cabin Sketch"/>
                <a:ea typeface="Cabin Sketch"/>
                <a:cs typeface="Cabin Sketch"/>
                <a:sym typeface="Cabin Sketch"/>
              </a:rPr>
              <a:t> will be on </a:t>
            </a:r>
            <a:r>
              <a:rPr lang="en" sz="4500">
                <a:solidFill>
                  <a:srgbClr val="FF00FF"/>
                </a:solidFill>
                <a:latin typeface="Cabin Sketch"/>
                <a:ea typeface="Cabin Sketch"/>
                <a:cs typeface="Cabin Sketch"/>
                <a:sym typeface="Cabin Sketch"/>
              </a:rPr>
              <a:t>CANVAS</a:t>
            </a:r>
            <a:endParaRPr sz="4500">
              <a:latin typeface="Cabin Sketch"/>
              <a:ea typeface="Cabin Sketch"/>
              <a:cs typeface="Cabin Sketch"/>
              <a:sym typeface="Cabin Sketch"/>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941</Words>
  <Application>Microsoft Macintosh PowerPoint</Application>
  <PresentationFormat>On-screen Show (16:9)</PresentationFormat>
  <Paragraphs>190</Paragraphs>
  <Slides>39</Slides>
  <Notes>39</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39</vt:i4>
      </vt:variant>
    </vt:vector>
  </HeadingPairs>
  <TitlesOfParts>
    <vt:vector size="61" baseType="lpstr">
      <vt:lpstr>Black Ops One</vt:lpstr>
      <vt:lpstr>Patua One</vt:lpstr>
      <vt:lpstr>Patrick Hand</vt:lpstr>
      <vt:lpstr>Nunito</vt:lpstr>
      <vt:lpstr>Permanent Marker</vt:lpstr>
      <vt:lpstr>Bungee</vt:lpstr>
      <vt:lpstr>Kaushan Script</vt:lpstr>
      <vt:lpstr>Kreon</vt:lpstr>
      <vt:lpstr>Lemon</vt:lpstr>
      <vt:lpstr>Aclonica</vt:lpstr>
      <vt:lpstr>Alfa Slab One</vt:lpstr>
      <vt:lpstr>Cabin Sketch</vt:lpstr>
      <vt:lpstr>Audiowide</vt:lpstr>
      <vt:lpstr>Bevan</vt:lpstr>
      <vt:lpstr>Arvo</vt:lpstr>
      <vt:lpstr>Righteous</vt:lpstr>
      <vt:lpstr>Satisfy</vt:lpstr>
      <vt:lpstr>Dancing Script</vt:lpstr>
      <vt:lpstr>Luckiest Guy</vt:lpstr>
      <vt:lpstr>Bowlby One SC</vt:lpstr>
      <vt:lpstr>Comfortaa</vt:lpstr>
      <vt:lpstr>Simple Dark</vt:lpstr>
      <vt:lpstr>ZOOM  Meeting  Expectations</vt:lpstr>
      <vt:lpstr>Review ZOOM Meeting Expectations</vt:lpstr>
      <vt:lpstr>PowerPoint Presentation</vt:lpstr>
      <vt:lpstr>Common Questions</vt:lpstr>
      <vt:lpstr>WHAT ABOUT DISCIPLINE?  This is your time to have my support.  Some Disciplinary Options: The student is booted off Zoom. Teacher calls the student’s parents. The student has restricted access.  What about cheating on coursework?  The student earns a failing grade. </vt:lpstr>
      <vt:lpstr>Attendance in Zoom Meetings?  NOT REQUIRED  It’s equivalent to a student walking up to the teacher’s desk and asking a question.</vt:lpstr>
      <vt:lpstr>Grades?  All of your Language Arts and Math on grades are found inside APEX All other classes will have their own gradebooks inside CANVAS. If you’d like your learning to continue . . . please join us in Zoom Office Hours and make progress in your classes modules. </vt:lpstr>
      <vt:lpstr>PowerPoint Presentation</vt:lpstr>
      <vt:lpstr>How will we stay in touch?  NO more Google Classroom  All Classes will be on CANVAS</vt:lpstr>
      <vt:lpstr>I’m tired of having to remember all these places to login and having to login over and over and over and over...</vt:lpstr>
      <vt:lpstr>Google Chrome Browser  Add “PEOPLE” option</vt:lpstr>
      <vt:lpstr>PowerPoint Presentation</vt:lpstr>
      <vt:lpstr>First, Login with last.first@asdk12.net  Then, Login with username and ID #</vt:lpstr>
      <vt:lpstr>CLEVER</vt:lpstr>
      <vt:lpstr>PowerPoint Presentation</vt:lpstr>
      <vt:lpstr>Click Log In with Active Directory</vt:lpstr>
      <vt:lpstr>PowerPoint Presentation</vt:lpstr>
      <vt:lpstr>It is our attitude at the beginning of a difficult task which, more than anything else, will affect its successful outcome.  William James</vt:lpstr>
      <vt:lpstr>CANVAS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Middle School Classes  March 31  Language Art &amp; Math   All work scored in APEX.  April 6    Science &amp; Social Studies  Activities scored in Canvas  April 13    Electives &amp; CTE    Activities scored in Canvas</vt:lpstr>
      <vt:lpstr>PowerPoint Presentation</vt:lpstr>
      <vt:lpstr>PowerPoint Presentation</vt:lpstr>
      <vt:lpstr>Q Parent Connect  Please remind your folks to update their phone, email, address, and your student email address posted in CONTACTS on Q Parent Connect.</vt:lpstr>
      <vt:lpstr>ASD Tech Support for  Parents &amp; Students  https://help.asdk12.org</vt:lpstr>
      <vt:lpstr> Academic Priorities  Focus on Math and Language Arts. These assignments are all in Apex.   Link to Apex also in your Canvas course tiles for Math and Language Arts.</vt:lpstr>
      <vt:lpstr>PowerPoint Presentation</vt:lpstr>
      <vt:lpstr>  Chugiak Elementary Homestead Elementary Fire Lake Elementary  More Locations &amp; Information </vt:lpstr>
      <vt:lpstr>COVID-19 Resources</vt:lpstr>
      <vt:lpstr>Stay Healthy</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ZOOM  Meeting  Expectations</dc:title>
  <cp:lastModifiedBy>Parsons_Kelly</cp:lastModifiedBy>
  <cp:revision>1</cp:revision>
  <dcterms:modified xsi:type="dcterms:W3CDTF">2020-03-30T21:18:36Z</dcterms:modified>
</cp:coreProperties>
</file>